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445" y="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813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5766" y="22388"/>
            <a:ext cx="14630400" cy="8238744"/>
          </a:xfrm>
          <a:prstGeom prst="rect">
            <a:avLst/>
          </a:prstGeom>
        </p:spPr>
      </p:pic>
      <p:sp>
        <p:nvSpPr>
          <p:cNvPr id="4" name="Text 0"/>
          <p:cNvSpPr/>
          <p:nvPr/>
        </p:nvSpPr>
        <p:spPr>
          <a:xfrm>
            <a:off x="685800" y="1764792"/>
            <a:ext cx="13267944" cy="1682496"/>
          </a:xfrm>
          <a:prstGeom prst="rect">
            <a:avLst/>
          </a:prstGeom>
          <a:noFill/>
          <a:ln/>
        </p:spPr>
        <p:txBody>
          <a:bodyPr wrap="square" lIns="0" tIns="0" rIns="0" bIns="0" rtlCol="0" anchor="ctr"/>
          <a:lstStyle/>
          <a:p>
            <a:pPr marL="0" indent="0" algn="l">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Cyber Security: Understanding Phishing Attacks</a:t>
            </a:r>
            <a:endParaRPr lang="en-US" sz="5290" dirty="0"/>
          </a:p>
        </p:txBody>
      </p:sp>
      <p:sp>
        <p:nvSpPr>
          <p:cNvPr id="5" name="Text 1"/>
          <p:cNvSpPr/>
          <p:nvPr/>
        </p:nvSpPr>
        <p:spPr>
          <a:xfrm>
            <a:off x="685800" y="3657600"/>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6" name="Text 2"/>
          <p:cNvSpPr/>
          <p:nvPr/>
        </p:nvSpPr>
        <p:spPr>
          <a:xfrm>
            <a:off x="9052560" y="7581900"/>
            <a:ext cx="13267944" cy="310896"/>
          </a:xfrm>
          <a:prstGeom prst="rect">
            <a:avLst/>
          </a:prstGeom>
          <a:noFill/>
          <a:ln/>
        </p:spPr>
        <p:txBody>
          <a:bodyPr wrap="none" lIns="0" tIns="0" rIns="0" bIns="0" rtlCol="0" anchor="ctr"/>
          <a:lstStyle/>
          <a:p>
            <a:pPr>
              <a:lnSpc>
                <a:spcPts val="2400"/>
              </a:lnSpc>
            </a:pPr>
            <a:r>
              <a:rPr lang="en-US" sz="2400" dirty="0">
                <a:solidFill>
                  <a:schemeClr val="bg1"/>
                </a:solidFill>
              </a:rPr>
              <a:t>Internship Program : Cyber Security Task 2            </a:t>
            </a:r>
          </a:p>
          <a:p>
            <a:pPr>
              <a:lnSpc>
                <a:spcPts val="2400"/>
              </a:lnSpc>
            </a:pPr>
            <a:r>
              <a:rPr lang="en-US" sz="2400" dirty="0">
                <a:solidFill>
                  <a:schemeClr val="bg1"/>
                </a:solidFill>
              </a:rPr>
              <a:t>Prepared by: Aayan Khan</a:t>
            </a:r>
          </a:p>
        </p:txBody>
      </p:sp>
      <p:sp>
        <p:nvSpPr>
          <p:cNvPr id="7" name="Text 3"/>
          <p:cNvSpPr/>
          <p:nvPr/>
        </p:nvSpPr>
        <p:spPr>
          <a:xfrm>
            <a:off x="685800" y="468172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4"/>
          <p:cNvSpPr/>
          <p:nvPr/>
        </p:nvSpPr>
        <p:spPr>
          <a:xfrm>
            <a:off x="676656" y="4270248"/>
            <a:ext cx="13267944" cy="1097280"/>
          </a:xfrm>
          <a:prstGeom prst="rect">
            <a:avLst/>
          </a:prstGeom>
          <a:noFill/>
          <a:ln/>
        </p:spPr>
        <p:txBody>
          <a:bodyPr wrap="square" lIns="0" tIns="0" rIns="0" bIns="0" rtlCol="0" anchor="ctr"/>
          <a:lstStyle/>
          <a:p>
            <a:pPr marL="0" indent="0" algn="l">
              <a:lnSpc>
                <a:spcPts val="2150"/>
              </a:lnSpc>
              <a:buNone/>
            </a:pPr>
            <a:r>
              <a:rPr lang="en-US" sz="2800" dirty="0">
                <a:solidFill>
                  <a:srgbClr val="F5F5F5"/>
                </a:solidFill>
                <a:latin typeface="思源黑体-思源黑体-Regular" pitchFamily="34" charset="0"/>
                <a:ea typeface="思源黑体-思源黑体-Regular" pitchFamily="34" charset="-122"/>
                <a:cs typeface="思源黑体-思源黑体-Regular" pitchFamily="34" charset="-120"/>
              </a:rPr>
              <a:t>This presentation provides a comprehensive overview of phishing attacks, highlighting how to identify phishing emails and counterfeit websites. It delves into the tactics of social engineering that scammers use to manipulate victims, and offers practical best practices to help you safeguard yourself from these threats. By becoming aware and informed, we can significantly reduce the risk of falling prey to such deceptive schemes.</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194560"/>
            <a:ext cx="4005072" cy="2642616"/>
          </a:xfrm>
          <a:prstGeom prst="rect">
            <a:avLst/>
          </a:prstGeom>
        </p:spPr>
      </p:pic>
      <p:pic>
        <p:nvPicPr>
          <p:cNvPr id="4" name="Image 2" descr="preencoded.png"/>
          <p:cNvPicPr>
            <a:picLocks noChangeAspect="1"/>
          </p:cNvPicPr>
          <p:nvPr/>
        </p:nvPicPr>
        <p:blipFill>
          <a:blip r:embed="rId5"/>
          <a:stretch>
            <a:fillRect/>
          </a:stretch>
        </p:blipFill>
        <p:spPr>
          <a:xfrm>
            <a:off x="5321808" y="2194560"/>
            <a:ext cx="4005072" cy="2642616"/>
          </a:xfrm>
          <a:prstGeom prst="rect">
            <a:avLst/>
          </a:prstGeom>
        </p:spPr>
      </p:pic>
      <p:pic>
        <p:nvPicPr>
          <p:cNvPr id="5" name="Image 3" descr="preencoded.png"/>
          <p:cNvPicPr>
            <a:picLocks noChangeAspect="1"/>
          </p:cNvPicPr>
          <p:nvPr/>
        </p:nvPicPr>
        <p:blipFill>
          <a:blip r:embed="rId6"/>
          <a:stretch>
            <a:fillRect/>
          </a:stretch>
        </p:blipFill>
        <p:spPr>
          <a:xfrm>
            <a:off x="9838944" y="2194560"/>
            <a:ext cx="4005072" cy="2642616"/>
          </a:xfrm>
          <a:prstGeom prst="rect">
            <a:avLst/>
          </a:prstGeom>
        </p:spPr>
      </p:pic>
      <p:sp>
        <p:nvSpPr>
          <p:cNvPr id="6" name="Text 0"/>
          <p:cNvSpPr/>
          <p:nvPr/>
        </p:nvSpPr>
        <p:spPr>
          <a:xfrm>
            <a:off x="685800" y="125272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Understanding Phishing</a:t>
            </a:r>
            <a:endParaRPr lang="en-US" sz="3840" dirty="0"/>
          </a:p>
        </p:txBody>
      </p:sp>
      <p:sp>
        <p:nvSpPr>
          <p:cNvPr id="7" name="Text 1"/>
          <p:cNvSpPr/>
          <p:nvPr/>
        </p:nvSpPr>
        <p:spPr>
          <a:xfrm>
            <a:off x="795528" y="5029200"/>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What is Phishing?</a:t>
            </a:r>
            <a:endParaRPr lang="en-US" sz="1920" dirty="0"/>
          </a:p>
        </p:txBody>
      </p:sp>
      <p:sp>
        <p:nvSpPr>
          <p:cNvPr id="8" name="Text 2"/>
          <p:cNvSpPr/>
          <p:nvPr/>
        </p:nvSpPr>
        <p:spPr>
          <a:xfrm>
            <a:off x="795528" y="5513832"/>
            <a:ext cx="4005072" cy="1371600"/>
          </a:xfrm>
          <a:prstGeom prst="rect">
            <a:avLst/>
          </a:prstGeom>
          <a:noFill/>
          <a:ln/>
        </p:spPr>
        <p:txBody>
          <a:bodyPr wrap="square" lIns="0" tIns="0" rIns="0" bIns="0" rtlCol="0" anchor="ctr"/>
          <a:lstStyle/>
          <a:p>
            <a:pPr marL="0" indent="0" algn="ctr">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Phishing is a cyber attack that tricks individuals into providing sensitive information by impersonating legitimate organizations through fraudulent emails or websites.</a:t>
            </a:r>
            <a:endParaRPr lang="en-US" sz="1530" dirty="0"/>
          </a:p>
        </p:txBody>
      </p:sp>
      <p:sp>
        <p:nvSpPr>
          <p:cNvPr id="9" name="Text 3"/>
          <p:cNvSpPr/>
          <p:nvPr/>
        </p:nvSpPr>
        <p:spPr>
          <a:xfrm>
            <a:off x="5321808" y="5029200"/>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Types of Phishing</a:t>
            </a:r>
            <a:endParaRPr lang="en-US" sz="1920" dirty="0"/>
          </a:p>
        </p:txBody>
      </p:sp>
      <p:sp>
        <p:nvSpPr>
          <p:cNvPr id="10" name="Text 4"/>
          <p:cNvSpPr/>
          <p:nvPr/>
        </p:nvSpPr>
        <p:spPr>
          <a:xfrm>
            <a:off x="5321808" y="5513832"/>
            <a:ext cx="4005072" cy="1371600"/>
          </a:xfrm>
          <a:prstGeom prst="rect">
            <a:avLst/>
          </a:prstGeom>
          <a:noFill/>
          <a:ln/>
        </p:spPr>
        <p:txBody>
          <a:bodyPr wrap="square" lIns="0" tIns="0" rIns="0" bIns="0" rtlCol="0" anchor="ctr"/>
          <a:lstStyle/>
          <a:p>
            <a:pPr marL="0" indent="0" algn="ctr">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Common types include email phishing, spear phishing (targeted), vishing (voice phishing), and smishing (SMS phishing), each using different methods to deceive victims.</a:t>
            </a:r>
            <a:endParaRPr lang="en-US" sz="1530" dirty="0"/>
          </a:p>
        </p:txBody>
      </p:sp>
      <p:sp>
        <p:nvSpPr>
          <p:cNvPr id="11" name="Text 5"/>
          <p:cNvSpPr/>
          <p:nvPr/>
        </p:nvSpPr>
        <p:spPr>
          <a:xfrm>
            <a:off x="9838944" y="5029200"/>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Impact of Phishing</a:t>
            </a:r>
            <a:endParaRPr lang="en-US" sz="1920" dirty="0"/>
          </a:p>
        </p:txBody>
      </p:sp>
      <p:sp>
        <p:nvSpPr>
          <p:cNvPr id="12" name="Text 6"/>
          <p:cNvSpPr/>
          <p:nvPr/>
        </p:nvSpPr>
        <p:spPr>
          <a:xfrm>
            <a:off x="9838944" y="5513832"/>
            <a:ext cx="4005072" cy="1097280"/>
          </a:xfrm>
          <a:prstGeom prst="rect">
            <a:avLst/>
          </a:prstGeom>
          <a:noFill/>
          <a:ln/>
        </p:spPr>
        <p:txBody>
          <a:bodyPr wrap="square" lIns="0" tIns="0" rIns="0" bIns="0" rtlCol="0" anchor="ctr"/>
          <a:lstStyle/>
          <a:p>
            <a:pPr marL="0" indent="0" algn="ctr">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Phishing can lead to identity theft, financial loss, and unauthorized access to sensitive data, making awareness essential for personal and organizational safety.</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pic>
        <p:nvPicPr>
          <p:cNvPr id="6" name="Image 4" descr="preencoded.png"/>
          <p:cNvPicPr>
            <a:picLocks noChangeAspect="1"/>
          </p:cNvPicPr>
          <p:nvPr/>
        </p:nvPicPr>
        <p:blipFill>
          <a:blip r:embed="rId7"/>
          <a:stretch>
            <a:fillRect/>
          </a:stretch>
        </p:blipFill>
        <p:spPr>
          <a:xfrm>
            <a:off x="5001768" y="2212848"/>
            <a:ext cx="4645152" cy="4645152"/>
          </a:xfrm>
          <a:prstGeom prst="rect">
            <a:avLst/>
          </a:prstGeom>
        </p:spPr>
      </p:pic>
      <p:pic>
        <p:nvPicPr>
          <p:cNvPr id="7" name="Image 5" descr="preencoded.png"/>
          <p:cNvPicPr>
            <a:picLocks noChangeAspect="1"/>
          </p:cNvPicPr>
          <p:nvPr/>
        </p:nvPicPr>
        <p:blipFill>
          <a:blip r:embed="rId8"/>
          <a:stretch>
            <a:fillRect/>
          </a:stretch>
        </p:blipFill>
        <p:spPr>
          <a:xfrm>
            <a:off x="5001768" y="2212848"/>
            <a:ext cx="4645152" cy="4645152"/>
          </a:xfrm>
          <a:prstGeom prst="rect">
            <a:avLst/>
          </a:prstGeom>
        </p:spPr>
      </p:pic>
      <p:pic>
        <p:nvPicPr>
          <p:cNvPr id="8" name="Image 6" descr="preencoded.png"/>
          <p:cNvPicPr>
            <a:picLocks noChangeAspect="1"/>
          </p:cNvPicPr>
          <p:nvPr/>
        </p:nvPicPr>
        <p:blipFill>
          <a:blip r:embed="rId9"/>
          <a:stretch>
            <a:fillRect/>
          </a:stretch>
        </p:blipFill>
        <p:spPr>
          <a:xfrm>
            <a:off x="5020056" y="2734056"/>
            <a:ext cx="978408" cy="978408"/>
          </a:xfrm>
          <a:prstGeom prst="rect">
            <a:avLst/>
          </a:prstGeom>
        </p:spPr>
      </p:pic>
      <p:pic>
        <p:nvPicPr>
          <p:cNvPr id="9" name="Image 7" descr="preencoded.png"/>
          <p:cNvPicPr>
            <a:picLocks noChangeAspect="1"/>
          </p:cNvPicPr>
          <p:nvPr/>
        </p:nvPicPr>
        <p:blipFill>
          <a:blip r:embed="rId9"/>
          <a:stretch>
            <a:fillRect/>
          </a:stretch>
        </p:blipFill>
        <p:spPr>
          <a:xfrm>
            <a:off x="5020056" y="5358384"/>
            <a:ext cx="978408" cy="978408"/>
          </a:xfrm>
          <a:prstGeom prst="rect">
            <a:avLst/>
          </a:prstGeom>
        </p:spPr>
      </p:pic>
      <p:pic>
        <p:nvPicPr>
          <p:cNvPr id="10" name="Image 8" descr="preencoded.png"/>
          <p:cNvPicPr>
            <a:picLocks noChangeAspect="1"/>
          </p:cNvPicPr>
          <p:nvPr/>
        </p:nvPicPr>
        <p:blipFill>
          <a:blip r:embed="rId9"/>
          <a:stretch>
            <a:fillRect/>
          </a:stretch>
        </p:blipFill>
        <p:spPr>
          <a:xfrm>
            <a:off x="7525512" y="1920240"/>
            <a:ext cx="978408" cy="978408"/>
          </a:xfrm>
          <a:prstGeom prst="rect">
            <a:avLst/>
          </a:prstGeom>
        </p:spPr>
      </p:pic>
      <p:pic>
        <p:nvPicPr>
          <p:cNvPr id="11" name="Image 9" descr="preencoded.png"/>
          <p:cNvPicPr>
            <a:picLocks noChangeAspect="1"/>
          </p:cNvPicPr>
          <p:nvPr/>
        </p:nvPicPr>
        <p:blipFill>
          <a:blip r:embed="rId9"/>
          <a:stretch>
            <a:fillRect/>
          </a:stretch>
        </p:blipFill>
        <p:spPr>
          <a:xfrm>
            <a:off x="7525512" y="6172200"/>
            <a:ext cx="978408" cy="978408"/>
          </a:xfrm>
          <a:prstGeom prst="rect">
            <a:avLst/>
          </a:prstGeom>
        </p:spPr>
      </p:pic>
      <p:pic>
        <p:nvPicPr>
          <p:cNvPr id="12" name="Image 10" descr="preencoded.png"/>
          <p:cNvPicPr>
            <a:picLocks noChangeAspect="1"/>
          </p:cNvPicPr>
          <p:nvPr/>
        </p:nvPicPr>
        <p:blipFill>
          <a:blip r:embed="rId9"/>
          <a:stretch>
            <a:fillRect/>
          </a:stretch>
        </p:blipFill>
        <p:spPr>
          <a:xfrm>
            <a:off x="9070848" y="4050792"/>
            <a:ext cx="978408" cy="978408"/>
          </a:xfrm>
          <a:prstGeom prst="rect">
            <a:avLst/>
          </a:prstGeom>
        </p:spPr>
      </p:pic>
      <p:sp>
        <p:nvSpPr>
          <p:cNvPr id="13" name="Text 0"/>
          <p:cNvSpPr/>
          <p:nvPr/>
        </p:nvSpPr>
        <p:spPr>
          <a:xfrm>
            <a:off x="685800" y="101498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Recognizing Phishing Emails</a:t>
            </a:r>
            <a:endParaRPr lang="en-US" sz="3840" dirty="0"/>
          </a:p>
        </p:txBody>
      </p:sp>
      <p:sp>
        <p:nvSpPr>
          <p:cNvPr id="14" name="Text 1"/>
          <p:cNvSpPr/>
          <p:nvPr/>
        </p:nvSpPr>
        <p:spPr>
          <a:xfrm>
            <a:off x="786384" y="2715768"/>
            <a:ext cx="3922776" cy="310896"/>
          </a:xfrm>
          <a:prstGeom prst="rect">
            <a:avLst/>
          </a:prstGeom>
          <a:noFill/>
          <a:ln/>
        </p:spPr>
        <p:txBody>
          <a:bodyPr wrap="none" lIns="0" tIns="0" rIns="0" bIns="0" rtlCol="0" anchor="ctr"/>
          <a:lstStyle/>
          <a:p>
            <a:pPr marL="0" indent="0" algn="r">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Suspicious Sender Addresses</a:t>
            </a:r>
            <a:endParaRPr lang="en-US" sz="1920" dirty="0"/>
          </a:p>
        </p:txBody>
      </p:sp>
      <p:sp>
        <p:nvSpPr>
          <p:cNvPr id="15" name="Text 2"/>
          <p:cNvSpPr/>
          <p:nvPr/>
        </p:nvSpPr>
        <p:spPr>
          <a:xfrm>
            <a:off x="786384" y="3246120"/>
            <a:ext cx="3922776" cy="274320"/>
          </a:xfrm>
          <a:prstGeom prst="rect">
            <a:avLst/>
          </a:prstGeom>
          <a:noFill/>
          <a:ln/>
        </p:spPr>
        <p:txBody>
          <a:bodyPr wrap="none" lIns="0" tIns="0" rIns="0" bIns="0" rtlCol="0" anchor="ctr"/>
          <a:lstStyle/>
          <a:p>
            <a:pPr marL="0" indent="0" algn="r">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Always check the sender's email closely.</a:t>
            </a:r>
            <a:endParaRPr lang="en-US" sz="1530" dirty="0"/>
          </a:p>
        </p:txBody>
      </p:sp>
      <p:sp>
        <p:nvSpPr>
          <p:cNvPr id="16" name="Text 3"/>
          <p:cNvSpPr/>
          <p:nvPr/>
        </p:nvSpPr>
        <p:spPr>
          <a:xfrm>
            <a:off x="786384" y="5422392"/>
            <a:ext cx="3922776" cy="310896"/>
          </a:xfrm>
          <a:prstGeom prst="rect">
            <a:avLst/>
          </a:prstGeom>
          <a:noFill/>
          <a:ln/>
        </p:spPr>
        <p:txBody>
          <a:bodyPr wrap="none" lIns="0" tIns="0" rIns="0" bIns="0" rtlCol="0" anchor="ctr"/>
          <a:lstStyle/>
          <a:p>
            <a:pPr marL="0" indent="0" algn="r">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Unusual Attachments or Links</a:t>
            </a:r>
            <a:endParaRPr lang="en-US" sz="1920" dirty="0"/>
          </a:p>
        </p:txBody>
      </p:sp>
      <p:sp>
        <p:nvSpPr>
          <p:cNvPr id="17" name="Text 4"/>
          <p:cNvSpPr/>
          <p:nvPr/>
        </p:nvSpPr>
        <p:spPr>
          <a:xfrm>
            <a:off x="786384" y="5943600"/>
            <a:ext cx="3922776" cy="548640"/>
          </a:xfrm>
          <a:prstGeom prst="rect">
            <a:avLst/>
          </a:prstGeom>
          <a:noFill/>
          <a:ln/>
        </p:spPr>
        <p:txBody>
          <a:bodyPr wrap="square" lIns="0" tIns="0" rIns="0" bIns="0" rtlCol="0" anchor="ctr"/>
          <a:lstStyle/>
          <a:p>
            <a:pPr marL="0" indent="0" algn="r">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Be wary of unexpected attachments or links; always verify URLs.</a:t>
            </a:r>
            <a:endParaRPr lang="en-US" sz="1530" dirty="0"/>
          </a:p>
        </p:txBody>
      </p:sp>
      <p:sp>
        <p:nvSpPr>
          <p:cNvPr id="18" name="Text 5"/>
          <p:cNvSpPr/>
          <p:nvPr/>
        </p:nvSpPr>
        <p:spPr>
          <a:xfrm>
            <a:off x="5440680" y="304495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9" name="Text 6"/>
          <p:cNvSpPr/>
          <p:nvPr/>
        </p:nvSpPr>
        <p:spPr>
          <a:xfrm>
            <a:off x="5440680" y="566928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5</a:t>
            </a:r>
            <a:endParaRPr lang="en-US" sz="1920" dirty="0"/>
          </a:p>
        </p:txBody>
      </p:sp>
      <p:sp>
        <p:nvSpPr>
          <p:cNvPr id="20" name="Text 7"/>
          <p:cNvSpPr/>
          <p:nvPr/>
        </p:nvSpPr>
        <p:spPr>
          <a:xfrm>
            <a:off x="7936992" y="223113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21" name="Text 8"/>
          <p:cNvSpPr/>
          <p:nvPr/>
        </p:nvSpPr>
        <p:spPr>
          <a:xfrm>
            <a:off x="9930384" y="206654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Generic Greetings</a:t>
            </a:r>
            <a:endParaRPr lang="en-US" sz="1920" dirty="0"/>
          </a:p>
        </p:txBody>
      </p:sp>
      <p:sp>
        <p:nvSpPr>
          <p:cNvPr id="22" name="Text 9"/>
          <p:cNvSpPr/>
          <p:nvPr/>
        </p:nvSpPr>
        <p:spPr>
          <a:xfrm>
            <a:off x="7936992" y="64830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1920" dirty="0"/>
          </a:p>
        </p:txBody>
      </p:sp>
      <p:sp>
        <p:nvSpPr>
          <p:cNvPr id="23" name="Text 10"/>
          <p:cNvSpPr/>
          <p:nvPr/>
        </p:nvSpPr>
        <p:spPr>
          <a:xfrm>
            <a:off x="9930384" y="2587752"/>
            <a:ext cx="3922776"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Phishing emails often use generic greetings like 'Dear Customer'.</a:t>
            </a:r>
            <a:endParaRPr lang="en-US" sz="1530" dirty="0"/>
          </a:p>
        </p:txBody>
      </p:sp>
      <p:sp>
        <p:nvSpPr>
          <p:cNvPr id="24" name="Text 11"/>
          <p:cNvSpPr/>
          <p:nvPr/>
        </p:nvSpPr>
        <p:spPr>
          <a:xfrm>
            <a:off x="9482328"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25" name="Text 12"/>
          <p:cNvSpPr/>
          <p:nvPr/>
        </p:nvSpPr>
        <p:spPr>
          <a:xfrm>
            <a:off x="10323576" y="3867912"/>
            <a:ext cx="3538728"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Urgent Language</a:t>
            </a:r>
            <a:endParaRPr lang="en-US" sz="1920" dirty="0"/>
          </a:p>
        </p:txBody>
      </p:sp>
      <p:sp>
        <p:nvSpPr>
          <p:cNvPr id="26" name="Text 13"/>
          <p:cNvSpPr/>
          <p:nvPr/>
        </p:nvSpPr>
        <p:spPr>
          <a:xfrm>
            <a:off x="10323576" y="4389120"/>
            <a:ext cx="3538728" cy="82296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Look out for language that creates urgency, like 'Your account will be suspended!'.</a:t>
            </a:r>
            <a:endParaRPr lang="en-US" sz="1530" dirty="0"/>
          </a:p>
        </p:txBody>
      </p:sp>
      <p:sp>
        <p:nvSpPr>
          <p:cNvPr id="27" name="Text 14"/>
          <p:cNvSpPr/>
          <p:nvPr/>
        </p:nvSpPr>
        <p:spPr>
          <a:xfrm>
            <a:off x="9930384" y="5934456"/>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Poor Grammar and Spelling</a:t>
            </a:r>
            <a:endParaRPr lang="en-US" sz="1920" dirty="0"/>
          </a:p>
        </p:txBody>
      </p:sp>
      <p:sp>
        <p:nvSpPr>
          <p:cNvPr id="28" name="Text 15"/>
          <p:cNvSpPr/>
          <p:nvPr/>
        </p:nvSpPr>
        <p:spPr>
          <a:xfrm>
            <a:off x="9930384" y="6464808"/>
            <a:ext cx="3922776"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Many phishing emails contain grammatical errors.</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2852928"/>
            <a:ext cx="4297680" cy="1481328"/>
          </a:xfrm>
          <a:prstGeom prst="rect">
            <a:avLst/>
          </a:prstGeom>
        </p:spPr>
      </p:pic>
      <p:pic>
        <p:nvPicPr>
          <p:cNvPr id="5" name="Image 3" descr="preencoded.png"/>
          <p:cNvPicPr>
            <a:picLocks noChangeAspect="1"/>
          </p:cNvPicPr>
          <p:nvPr/>
        </p:nvPicPr>
        <p:blipFill>
          <a:blip r:embed="rId6"/>
          <a:stretch>
            <a:fillRect/>
          </a:stretch>
        </p:blipFill>
        <p:spPr>
          <a:xfrm>
            <a:off x="685800" y="4526280"/>
            <a:ext cx="6537960" cy="1481328"/>
          </a:xfrm>
          <a:prstGeom prst="rect">
            <a:avLst/>
          </a:prstGeom>
        </p:spPr>
      </p:pic>
      <p:pic>
        <p:nvPicPr>
          <p:cNvPr id="6" name="Image 4" descr="preencoded.png"/>
          <p:cNvPicPr>
            <a:picLocks noChangeAspect="1"/>
          </p:cNvPicPr>
          <p:nvPr/>
        </p:nvPicPr>
        <p:blipFill>
          <a:blip r:embed="rId5"/>
          <a:stretch>
            <a:fillRect/>
          </a:stretch>
        </p:blipFill>
        <p:spPr>
          <a:xfrm>
            <a:off x="5175504" y="2852928"/>
            <a:ext cx="4297680" cy="1481328"/>
          </a:xfrm>
          <a:prstGeom prst="rect">
            <a:avLst/>
          </a:prstGeom>
        </p:spPr>
      </p:pic>
      <p:pic>
        <p:nvPicPr>
          <p:cNvPr id="7" name="Image 5" descr="preencoded.png"/>
          <p:cNvPicPr>
            <a:picLocks noChangeAspect="1"/>
          </p:cNvPicPr>
          <p:nvPr/>
        </p:nvPicPr>
        <p:blipFill>
          <a:blip r:embed="rId6"/>
          <a:stretch>
            <a:fillRect/>
          </a:stretch>
        </p:blipFill>
        <p:spPr>
          <a:xfrm>
            <a:off x="7415784" y="4526280"/>
            <a:ext cx="6537960" cy="1481328"/>
          </a:xfrm>
          <a:prstGeom prst="rect">
            <a:avLst/>
          </a:prstGeom>
        </p:spPr>
      </p:pic>
      <p:pic>
        <p:nvPicPr>
          <p:cNvPr id="8" name="Image 6" descr="preencoded.png"/>
          <p:cNvPicPr>
            <a:picLocks noChangeAspect="1"/>
          </p:cNvPicPr>
          <p:nvPr/>
        </p:nvPicPr>
        <p:blipFill>
          <a:blip r:embed="rId5"/>
          <a:stretch>
            <a:fillRect/>
          </a:stretch>
        </p:blipFill>
        <p:spPr>
          <a:xfrm>
            <a:off x="9656064" y="2852928"/>
            <a:ext cx="4297680" cy="1481328"/>
          </a:xfrm>
          <a:prstGeom prst="rect">
            <a:avLst/>
          </a:prstGeom>
        </p:spPr>
      </p:pic>
      <p:sp>
        <p:nvSpPr>
          <p:cNvPr id="9" name="Text 0"/>
          <p:cNvSpPr/>
          <p:nvPr/>
        </p:nvSpPr>
        <p:spPr>
          <a:xfrm>
            <a:off x="685800" y="202082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Identifying Fake Websites</a:t>
            </a:r>
            <a:endParaRPr lang="en-US" sz="3840" dirty="0"/>
          </a:p>
        </p:txBody>
      </p:sp>
      <p:sp>
        <p:nvSpPr>
          <p:cNvPr id="10" name="Text 1"/>
          <p:cNvSpPr/>
          <p:nvPr/>
        </p:nvSpPr>
        <p:spPr>
          <a:xfrm>
            <a:off x="914400" y="3081528"/>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Check the URL</a:t>
            </a:r>
            <a:endParaRPr lang="en-US" sz="1920" dirty="0"/>
          </a:p>
        </p:txBody>
      </p:sp>
      <p:sp>
        <p:nvSpPr>
          <p:cNvPr id="11" name="Text 2"/>
          <p:cNvSpPr/>
          <p:nvPr/>
        </p:nvSpPr>
        <p:spPr>
          <a:xfrm>
            <a:off x="914400" y="3557016"/>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Ensure the website URL begins with 'https://' and check for misspellings.</a:t>
            </a:r>
            <a:endParaRPr lang="en-US" sz="1530" dirty="0"/>
          </a:p>
        </p:txBody>
      </p:sp>
      <p:sp>
        <p:nvSpPr>
          <p:cNvPr id="12" name="Text 3"/>
          <p:cNvSpPr/>
          <p:nvPr/>
        </p:nvSpPr>
        <p:spPr>
          <a:xfrm>
            <a:off x="914400" y="4745736"/>
            <a:ext cx="6089904"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Check for Trust Seals</a:t>
            </a:r>
            <a:endParaRPr lang="en-US" sz="1920" dirty="0"/>
          </a:p>
        </p:txBody>
      </p:sp>
      <p:sp>
        <p:nvSpPr>
          <p:cNvPr id="13" name="Text 4"/>
          <p:cNvSpPr/>
          <p:nvPr/>
        </p:nvSpPr>
        <p:spPr>
          <a:xfrm>
            <a:off x="914400" y="5230368"/>
            <a:ext cx="6089904"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Authentic websites often display trust seals from security companies.</a:t>
            </a:r>
            <a:endParaRPr lang="en-US" sz="1530" dirty="0"/>
          </a:p>
        </p:txBody>
      </p:sp>
      <p:sp>
        <p:nvSpPr>
          <p:cNvPr id="14" name="Text 5"/>
          <p:cNvSpPr/>
          <p:nvPr/>
        </p:nvSpPr>
        <p:spPr>
          <a:xfrm>
            <a:off x="5394960" y="3081528"/>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Look for Contact Information</a:t>
            </a:r>
            <a:endParaRPr lang="en-US" sz="1920" dirty="0"/>
          </a:p>
        </p:txBody>
      </p:sp>
      <p:sp>
        <p:nvSpPr>
          <p:cNvPr id="15" name="Text 6"/>
          <p:cNvSpPr/>
          <p:nvPr/>
        </p:nvSpPr>
        <p:spPr>
          <a:xfrm>
            <a:off x="5394960" y="3557016"/>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Legitimate websites provide clear contact information.</a:t>
            </a:r>
            <a:endParaRPr lang="en-US" sz="1530" dirty="0"/>
          </a:p>
        </p:txBody>
      </p:sp>
      <p:sp>
        <p:nvSpPr>
          <p:cNvPr id="16" name="Text 7"/>
          <p:cNvSpPr/>
          <p:nvPr/>
        </p:nvSpPr>
        <p:spPr>
          <a:xfrm>
            <a:off x="7644384" y="4745736"/>
            <a:ext cx="6089904"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Use Search Engines</a:t>
            </a:r>
            <a:endParaRPr lang="en-US" sz="1920" dirty="0"/>
          </a:p>
        </p:txBody>
      </p:sp>
      <p:sp>
        <p:nvSpPr>
          <p:cNvPr id="17" name="Text 8"/>
          <p:cNvSpPr/>
          <p:nvPr/>
        </p:nvSpPr>
        <p:spPr>
          <a:xfrm>
            <a:off x="7644384" y="5230368"/>
            <a:ext cx="6089904" cy="274320"/>
          </a:xfrm>
          <a:prstGeom prst="rect">
            <a:avLst/>
          </a:prstGeom>
          <a:noFill/>
          <a:ln/>
        </p:spPr>
        <p:txBody>
          <a:bodyPr wrap="non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Search for the company name along with 'scam' or 'fraud'.</a:t>
            </a:r>
            <a:endParaRPr lang="en-US" sz="1530" dirty="0"/>
          </a:p>
        </p:txBody>
      </p:sp>
      <p:sp>
        <p:nvSpPr>
          <p:cNvPr id="18" name="Text 9"/>
          <p:cNvSpPr/>
          <p:nvPr/>
        </p:nvSpPr>
        <p:spPr>
          <a:xfrm>
            <a:off x="9884664" y="3081528"/>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Verify Website Security</a:t>
            </a:r>
            <a:endParaRPr lang="en-US" sz="1920" dirty="0"/>
          </a:p>
        </p:txBody>
      </p:sp>
      <p:sp>
        <p:nvSpPr>
          <p:cNvPr id="19" name="Text 10"/>
          <p:cNvSpPr/>
          <p:nvPr/>
        </p:nvSpPr>
        <p:spPr>
          <a:xfrm>
            <a:off x="9884664" y="3557016"/>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Use tools to check website security and review online reviews.</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801368" y="1636776"/>
            <a:ext cx="2039112" cy="1344168"/>
          </a:xfrm>
          <a:prstGeom prst="rect">
            <a:avLst/>
          </a:prstGeom>
        </p:spPr>
      </p:pic>
      <p:pic>
        <p:nvPicPr>
          <p:cNvPr id="4" name="Image 2" descr="preencoded.png"/>
          <p:cNvPicPr>
            <a:picLocks noChangeAspect="1"/>
          </p:cNvPicPr>
          <p:nvPr/>
        </p:nvPicPr>
        <p:blipFill>
          <a:blip r:embed="rId5"/>
          <a:stretch>
            <a:fillRect/>
          </a:stretch>
        </p:blipFill>
        <p:spPr>
          <a:xfrm>
            <a:off x="1801368" y="4690872"/>
            <a:ext cx="2039112" cy="1344168"/>
          </a:xfrm>
          <a:prstGeom prst="rect">
            <a:avLst/>
          </a:prstGeom>
        </p:spPr>
      </p:pic>
      <p:pic>
        <p:nvPicPr>
          <p:cNvPr id="5" name="Image 3" descr="preencoded.png"/>
          <p:cNvPicPr>
            <a:picLocks noChangeAspect="1"/>
          </p:cNvPicPr>
          <p:nvPr/>
        </p:nvPicPr>
        <p:blipFill>
          <a:blip r:embed="rId6"/>
          <a:stretch>
            <a:fillRect/>
          </a:stretch>
        </p:blipFill>
        <p:spPr>
          <a:xfrm>
            <a:off x="6300216" y="1636776"/>
            <a:ext cx="2039112" cy="1344168"/>
          </a:xfrm>
          <a:prstGeom prst="rect">
            <a:avLst/>
          </a:prstGeom>
        </p:spPr>
      </p:pic>
      <p:pic>
        <p:nvPicPr>
          <p:cNvPr id="6" name="Image 4" descr="preencoded.png"/>
          <p:cNvPicPr>
            <a:picLocks noChangeAspect="1"/>
          </p:cNvPicPr>
          <p:nvPr/>
        </p:nvPicPr>
        <p:blipFill>
          <a:blip r:embed="rId7"/>
          <a:stretch>
            <a:fillRect/>
          </a:stretch>
        </p:blipFill>
        <p:spPr>
          <a:xfrm>
            <a:off x="6300216" y="4690872"/>
            <a:ext cx="2039112" cy="1344168"/>
          </a:xfrm>
          <a:prstGeom prst="rect">
            <a:avLst/>
          </a:prstGeom>
        </p:spPr>
      </p:pic>
      <p:pic>
        <p:nvPicPr>
          <p:cNvPr id="7" name="Image 5" descr="preencoded.png"/>
          <p:cNvPicPr>
            <a:picLocks noChangeAspect="1"/>
          </p:cNvPicPr>
          <p:nvPr/>
        </p:nvPicPr>
        <p:blipFill>
          <a:blip r:embed="rId8"/>
          <a:stretch>
            <a:fillRect/>
          </a:stretch>
        </p:blipFill>
        <p:spPr>
          <a:xfrm>
            <a:off x="10808208" y="1636776"/>
            <a:ext cx="2039112" cy="1344168"/>
          </a:xfrm>
          <a:prstGeom prst="rect">
            <a:avLst/>
          </a:prstGeom>
        </p:spPr>
      </p:pic>
      <p:sp>
        <p:nvSpPr>
          <p:cNvPr id="8" name="Text 0"/>
          <p:cNvSpPr/>
          <p:nvPr/>
        </p:nvSpPr>
        <p:spPr>
          <a:xfrm>
            <a:off x="685800" y="841248"/>
            <a:ext cx="13267944" cy="521208"/>
          </a:xfrm>
          <a:prstGeom prst="rect">
            <a:avLst/>
          </a:prstGeom>
          <a:noFill/>
          <a:ln/>
        </p:spPr>
        <p:txBody>
          <a:bodyPr wrap="none" lIns="0" tIns="0" rIns="0" bIns="0" rtlCol="0" anchor="ctr"/>
          <a:lstStyle/>
          <a:p>
            <a:pPr marL="0" indent="0" algn="l">
              <a:lnSpc>
                <a:spcPts val="4080"/>
              </a:lnSpc>
              <a:buNone/>
            </a:pPr>
            <a:r>
              <a:rPr lang="en-US" sz="3260" dirty="0">
                <a:solidFill>
                  <a:srgbClr val="F5F5F5"/>
                </a:solidFill>
                <a:latin typeface="思源黑体-思源黑体-Regular" pitchFamily="34" charset="0"/>
                <a:ea typeface="思源黑体-思源黑体-Regular" pitchFamily="34" charset="-122"/>
                <a:cs typeface="思源黑体-思源黑体-Regular" pitchFamily="34" charset="-120"/>
              </a:rPr>
              <a:t>Social Engineering Tactics</a:t>
            </a:r>
            <a:endParaRPr lang="en-US" sz="3260" dirty="0"/>
          </a:p>
        </p:txBody>
      </p:sp>
      <p:sp>
        <p:nvSpPr>
          <p:cNvPr id="9" name="Text 1"/>
          <p:cNvSpPr/>
          <p:nvPr/>
        </p:nvSpPr>
        <p:spPr>
          <a:xfrm>
            <a:off x="786384" y="3145536"/>
            <a:ext cx="4069080" cy="265176"/>
          </a:xfrm>
          <a:prstGeom prst="rect">
            <a:avLst/>
          </a:prstGeom>
          <a:noFill/>
          <a:ln/>
        </p:spPr>
        <p:txBody>
          <a:bodyPr wrap="none" lIns="0" tIns="0" rIns="0" bIns="0" rtlCol="0" anchor="ctr"/>
          <a:lstStyle/>
          <a:p>
            <a:pPr marL="0" indent="0" algn="ctr">
              <a:lnSpc>
                <a:spcPts val="2040"/>
              </a:lnSpc>
              <a:buNone/>
            </a:pPr>
            <a:r>
              <a:rPr lang="en-US" sz="1630" dirty="0">
                <a:solidFill>
                  <a:srgbClr val="F5F5F5"/>
                </a:solidFill>
                <a:latin typeface="思源黑体-思源黑体-Regular" pitchFamily="34" charset="0"/>
                <a:ea typeface="思源黑体-思源黑体-Regular" pitchFamily="34" charset="-122"/>
                <a:cs typeface="思源黑体-思源黑体-Regular" pitchFamily="34" charset="-120"/>
              </a:rPr>
              <a:t>Pretexting</a:t>
            </a:r>
            <a:endParaRPr lang="en-US" sz="1630" dirty="0"/>
          </a:p>
        </p:txBody>
      </p:sp>
      <p:sp>
        <p:nvSpPr>
          <p:cNvPr id="10" name="Text 2"/>
          <p:cNvSpPr/>
          <p:nvPr/>
        </p:nvSpPr>
        <p:spPr>
          <a:xfrm>
            <a:off x="786384" y="3557016"/>
            <a:ext cx="4069080" cy="704088"/>
          </a:xfrm>
          <a:prstGeom prst="rect">
            <a:avLst/>
          </a:prstGeom>
          <a:noFill/>
          <a:ln/>
        </p:spPr>
        <p:txBody>
          <a:bodyPr wrap="square" lIns="0" tIns="0" rIns="0" bIns="0" rtlCol="0" anchor="ctr"/>
          <a:lstStyle/>
          <a:p>
            <a:pPr marL="0" indent="0" algn="ctr">
              <a:lnSpc>
                <a:spcPts val="1820"/>
              </a:lnSpc>
              <a:buNone/>
            </a:pPr>
            <a:r>
              <a:rPr lang="en-US" sz="1300" dirty="0">
                <a:solidFill>
                  <a:srgbClr val="F5F5F5"/>
                </a:solidFill>
                <a:latin typeface="思源黑体-思源黑体-Regular" pitchFamily="34" charset="0"/>
                <a:ea typeface="思源黑体-思源黑体-Regular" pitchFamily="34" charset="-122"/>
                <a:cs typeface="思源黑体-思源黑体-Regular" pitchFamily="34" charset="-120"/>
              </a:rPr>
              <a:t>Attackers create a fabricated scenario to obtain information. For example, they may pose as IT support to gain access to sensitive data.</a:t>
            </a:r>
            <a:endParaRPr lang="en-US" sz="1300" dirty="0"/>
          </a:p>
        </p:txBody>
      </p:sp>
      <p:sp>
        <p:nvSpPr>
          <p:cNvPr id="11" name="Text 3"/>
          <p:cNvSpPr/>
          <p:nvPr/>
        </p:nvSpPr>
        <p:spPr>
          <a:xfrm>
            <a:off x="5285232" y="3145536"/>
            <a:ext cx="4069080" cy="265176"/>
          </a:xfrm>
          <a:prstGeom prst="rect">
            <a:avLst/>
          </a:prstGeom>
          <a:noFill/>
          <a:ln/>
        </p:spPr>
        <p:txBody>
          <a:bodyPr wrap="none" lIns="0" tIns="0" rIns="0" bIns="0" rtlCol="0" anchor="ctr"/>
          <a:lstStyle/>
          <a:p>
            <a:pPr marL="0" indent="0" algn="ctr">
              <a:lnSpc>
                <a:spcPts val="2040"/>
              </a:lnSpc>
              <a:buNone/>
            </a:pPr>
            <a:r>
              <a:rPr lang="en-US" sz="1630" dirty="0">
                <a:solidFill>
                  <a:srgbClr val="F5F5F5"/>
                </a:solidFill>
                <a:latin typeface="思源黑体-思源黑体-Regular" pitchFamily="34" charset="0"/>
                <a:ea typeface="思源黑体-思源黑体-Regular" pitchFamily="34" charset="-122"/>
                <a:cs typeface="思源黑体-思源黑体-Regular" pitchFamily="34" charset="-120"/>
              </a:rPr>
              <a:t>Baiting</a:t>
            </a:r>
            <a:endParaRPr lang="en-US" sz="1630" dirty="0"/>
          </a:p>
        </p:txBody>
      </p:sp>
      <p:sp>
        <p:nvSpPr>
          <p:cNvPr id="12" name="Text 4"/>
          <p:cNvSpPr/>
          <p:nvPr/>
        </p:nvSpPr>
        <p:spPr>
          <a:xfrm>
            <a:off x="786384" y="6199632"/>
            <a:ext cx="4069080" cy="265176"/>
          </a:xfrm>
          <a:prstGeom prst="rect">
            <a:avLst/>
          </a:prstGeom>
          <a:noFill/>
          <a:ln/>
        </p:spPr>
        <p:txBody>
          <a:bodyPr wrap="none" lIns="0" tIns="0" rIns="0" bIns="0" rtlCol="0" anchor="ctr"/>
          <a:lstStyle/>
          <a:p>
            <a:pPr marL="0" indent="0" algn="ctr">
              <a:lnSpc>
                <a:spcPts val="2040"/>
              </a:lnSpc>
              <a:buNone/>
            </a:pPr>
            <a:r>
              <a:rPr lang="en-US" sz="1630" dirty="0">
                <a:solidFill>
                  <a:srgbClr val="F5F5F5"/>
                </a:solidFill>
                <a:latin typeface="思源黑体-思源黑体-Regular" pitchFamily="34" charset="0"/>
                <a:ea typeface="思源黑体-思源黑体-Regular" pitchFamily="34" charset="-122"/>
                <a:cs typeface="思源黑体-思源黑体-Regular" pitchFamily="34" charset="-120"/>
              </a:rPr>
              <a:t>Quizzes and Surveys</a:t>
            </a:r>
            <a:endParaRPr lang="en-US" sz="1630" dirty="0"/>
          </a:p>
        </p:txBody>
      </p:sp>
      <p:sp>
        <p:nvSpPr>
          <p:cNvPr id="13" name="Text 5"/>
          <p:cNvSpPr/>
          <p:nvPr/>
        </p:nvSpPr>
        <p:spPr>
          <a:xfrm>
            <a:off x="5285232" y="3557016"/>
            <a:ext cx="4069080" cy="704088"/>
          </a:xfrm>
          <a:prstGeom prst="rect">
            <a:avLst/>
          </a:prstGeom>
          <a:noFill/>
          <a:ln/>
        </p:spPr>
        <p:txBody>
          <a:bodyPr wrap="square" lIns="0" tIns="0" rIns="0" bIns="0" rtlCol="0" anchor="ctr"/>
          <a:lstStyle/>
          <a:p>
            <a:pPr marL="0" indent="0" algn="ctr">
              <a:lnSpc>
                <a:spcPts val="1820"/>
              </a:lnSpc>
              <a:buNone/>
            </a:pPr>
            <a:r>
              <a:rPr lang="en-US" sz="1300" dirty="0">
                <a:solidFill>
                  <a:srgbClr val="F5F5F5"/>
                </a:solidFill>
                <a:latin typeface="思源黑体-思源黑体-Regular" pitchFamily="34" charset="0"/>
                <a:ea typeface="思源黑体-思源黑体-Regular" pitchFamily="34" charset="-122"/>
                <a:cs typeface="思源黑体-思源黑体-Regular" pitchFamily="34" charset="-120"/>
              </a:rPr>
              <a:t>This involves enticing victims with free downloads or offers that lead to malware installation or data theft.</a:t>
            </a:r>
            <a:endParaRPr lang="en-US" sz="1300" dirty="0"/>
          </a:p>
        </p:txBody>
      </p:sp>
      <p:sp>
        <p:nvSpPr>
          <p:cNvPr id="14" name="Text 6"/>
          <p:cNvSpPr/>
          <p:nvPr/>
        </p:nvSpPr>
        <p:spPr>
          <a:xfrm>
            <a:off x="786384" y="6611112"/>
            <a:ext cx="4069080" cy="704088"/>
          </a:xfrm>
          <a:prstGeom prst="rect">
            <a:avLst/>
          </a:prstGeom>
          <a:noFill/>
          <a:ln/>
        </p:spPr>
        <p:txBody>
          <a:bodyPr wrap="square" lIns="0" tIns="0" rIns="0" bIns="0" rtlCol="0" anchor="ctr"/>
          <a:lstStyle/>
          <a:p>
            <a:pPr marL="0" indent="0" algn="ctr">
              <a:lnSpc>
                <a:spcPts val="1820"/>
              </a:lnSpc>
              <a:buNone/>
            </a:pPr>
            <a:r>
              <a:rPr lang="en-US" sz="1300" dirty="0">
                <a:solidFill>
                  <a:srgbClr val="F5F5F5"/>
                </a:solidFill>
                <a:latin typeface="思源黑体-思源黑体-Regular" pitchFamily="34" charset="0"/>
                <a:ea typeface="思源黑体-思源黑体-Regular" pitchFamily="34" charset="-122"/>
                <a:cs typeface="思源黑体-思源黑体-Regular" pitchFamily="34" charset="-120"/>
              </a:rPr>
              <a:t>Attackers may use fake quizzes or surveys to gather personal information, making it seem harmless or entertaining.</a:t>
            </a:r>
            <a:endParaRPr lang="en-US" sz="1300" dirty="0"/>
          </a:p>
        </p:txBody>
      </p:sp>
      <p:sp>
        <p:nvSpPr>
          <p:cNvPr id="15" name="Text 7"/>
          <p:cNvSpPr/>
          <p:nvPr/>
        </p:nvSpPr>
        <p:spPr>
          <a:xfrm>
            <a:off x="5285232" y="6199632"/>
            <a:ext cx="4069080" cy="265176"/>
          </a:xfrm>
          <a:prstGeom prst="rect">
            <a:avLst/>
          </a:prstGeom>
          <a:noFill/>
          <a:ln/>
        </p:spPr>
        <p:txBody>
          <a:bodyPr wrap="none" lIns="0" tIns="0" rIns="0" bIns="0" rtlCol="0" anchor="ctr"/>
          <a:lstStyle/>
          <a:p>
            <a:pPr marL="0" indent="0" algn="ctr">
              <a:lnSpc>
                <a:spcPts val="2040"/>
              </a:lnSpc>
              <a:buNone/>
            </a:pPr>
            <a:r>
              <a:rPr lang="en-US" sz="1630" dirty="0">
                <a:solidFill>
                  <a:srgbClr val="F5F5F5"/>
                </a:solidFill>
                <a:latin typeface="思源黑体-思源黑体-Regular" pitchFamily="34" charset="0"/>
                <a:ea typeface="思源黑体-思源黑体-Regular" pitchFamily="34" charset="-122"/>
                <a:cs typeface="思源黑体-思源黑体-Regular" pitchFamily="34" charset="-120"/>
              </a:rPr>
              <a:t>Impersonation</a:t>
            </a:r>
            <a:endParaRPr lang="en-US" sz="1630" dirty="0"/>
          </a:p>
        </p:txBody>
      </p:sp>
      <p:sp>
        <p:nvSpPr>
          <p:cNvPr id="16" name="Text 8"/>
          <p:cNvSpPr/>
          <p:nvPr/>
        </p:nvSpPr>
        <p:spPr>
          <a:xfrm>
            <a:off x="5285232" y="6611112"/>
            <a:ext cx="4069080" cy="704088"/>
          </a:xfrm>
          <a:prstGeom prst="rect">
            <a:avLst/>
          </a:prstGeom>
          <a:noFill/>
          <a:ln/>
        </p:spPr>
        <p:txBody>
          <a:bodyPr wrap="square" lIns="0" tIns="0" rIns="0" bIns="0" rtlCol="0" anchor="ctr"/>
          <a:lstStyle/>
          <a:p>
            <a:pPr marL="0" indent="0" algn="ctr">
              <a:lnSpc>
                <a:spcPts val="1820"/>
              </a:lnSpc>
              <a:buNone/>
            </a:pPr>
            <a:r>
              <a:rPr lang="en-US" sz="1300" dirty="0">
                <a:solidFill>
                  <a:srgbClr val="F5F5F5"/>
                </a:solidFill>
                <a:latin typeface="思源黑体-思源黑体-Regular" pitchFamily="34" charset="0"/>
                <a:ea typeface="思源黑体-思源黑体-Regular" pitchFamily="34" charset="-122"/>
                <a:cs typeface="思源黑体-思源黑体-Regular" pitchFamily="34" charset="-120"/>
              </a:rPr>
              <a:t>Attackers might impersonate someone you know or trust, such as a colleague or friend, to gain your confidence and extract information.</a:t>
            </a:r>
            <a:endParaRPr lang="en-US" sz="1300" dirty="0"/>
          </a:p>
        </p:txBody>
      </p:sp>
      <p:sp>
        <p:nvSpPr>
          <p:cNvPr id="17" name="Text 9"/>
          <p:cNvSpPr/>
          <p:nvPr/>
        </p:nvSpPr>
        <p:spPr>
          <a:xfrm>
            <a:off x="9793224" y="3145536"/>
            <a:ext cx="4069080" cy="265176"/>
          </a:xfrm>
          <a:prstGeom prst="rect">
            <a:avLst/>
          </a:prstGeom>
          <a:noFill/>
          <a:ln/>
        </p:spPr>
        <p:txBody>
          <a:bodyPr wrap="none" lIns="0" tIns="0" rIns="0" bIns="0" rtlCol="0" anchor="ctr"/>
          <a:lstStyle/>
          <a:p>
            <a:pPr marL="0" indent="0" algn="ctr">
              <a:lnSpc>
                <a:spcPts val="2040"/>
              </a:lnSpc>
              <a:buNone/>
            </a:pPr>
            <a:r>
              <a:rPr lang="en-US" sz="1630" dirty="0">
                <a:solidFill>
                  <a:srgbClr val="F5F5F5"/>
                </a:solidFill>
                <a:latin typeface="思源黑体-思源黑体-Regular" pitchFamily="34" charset="0"/>
                <a:ea typeface="思源黑体-思源黑体-Regular" pitchFamily="34" charset="-122"/>
                <a:cs typeface="思源黑体-思源黑体-Regular" pitchFamily="34" charset="-120"/>
              </a:rPr>
              <a:t>Tailgating</a:t>
            </a:r>
            <a:endParaRPr lang="en-US" sz="1630" dirty="0"/>
          </a:p>
        </p:txBody>
      </p:sp>
      <p:sp>
        <p:nvSpPr>
          <p:cNvPr id="18" name="Text 10"/>
          <p:cNvSpPr/>
          <p:nvPr/>
        </p:nvSpPr>
        <p:spPr>
          <a:xfrm>
            <a:off x="9793224" y="3557016"/>
            <a:ext cx="4069080" cy="704088"/>
          </a:xfrm>
          <a:prstGeom prst="rect">
            <a:avLst/>
          </a:prstGeom>
          <a:noFill/>
          <a:ln/>
        </p:spPr>
        <p:txBody>
          <a:bodyPr wrap="square" lIns="0" tIns="0" rIns="0" bIns="0" rtlCol="0" anchor="ctr"/>
          <a:lstStyle/>
          <a:p>
            <a:pPr marL="0" indent="0" algn="ctr">
              <a:lnSpc>
                <a:spcPts val="1820"/>
              </a:lnSpc>
              <a:buNone/>
            </a:pPr>
            <a:r>
              <a:rPr lang="en-US" sz="1300" dirty="0">
                <a:solidFill>
                  <a:srgbClr val="F5F5F5"/>
                </a:solidFill>
                <a:latin typeface="思源黑体-思源黑体-Regular" pitchFamily="34" charset="0"/>
                <a:ea typeface="思源黑体-思源黑体-Regular" pitchFamily="34" charset="-122"/>
                <a:cs typeface="思源黑体-思源黑体-Regular" pitchFamily="34" charset="-120"/>
              </a:rPr>
              <a:t>Physical access is gained by following an authorized person into a secure area, often seen in corporate environments.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111496" y="2313432"/>
            <a:ext cx="4416552" cy="4416552"/>
          </a:xfrm>
          <a:prstGeom prst="rect">
            <a:avLst/>
          </a:prstGeom>
        </p:spPr>
      </p:pic>
      <p:pic>
        <p:nvPicPr>
          <p:cNvPr id="4" name="Image 2" descr="preencoded.png"/>
          <p:cNvPicPr>
            <a:picLocks noChangeAspect="1"/>
          </p:cNvPicPr>
          <p:nvPr/>
        </p:nvPicPr>
        <p:blipFill>
          <a:blip r:embed="rId5"/>
          <a:stretch>
            <a:fillRect/>
          </a:stretch>
        </p:blipFill>
        <p:spPr>
          <a:xfrm>
            <a:off x="5111496" y="2313432"/>
            <a:ext cx="4416552" cy="4416552"/>
          </a:xfrm>
          <a:prstGeom prst="rect">
            <a:avLst/>
          </a:prstGeom>
        </p:spPr>
      </p:pic>
      <p:pic>
        <p:nvPicPr>
          <p:cNvPr id="5" name="Image 3" descr="preencoded.png"/>
          <p:cNvPicPr>
            <a:picLocks noChangeAspect="1"/>
          </p:cNvPicPr>
          <p:nvPr/>
        </p:nvPicPr>
        <p:blipFill>
          <a:blip r:embed="rId6"/>
          <a:stretch>
            <a:fillRect/>
          </a:stretch>
        </p:blipFill>
        <p:spPr>
          <a:xfrm>
            <a:off x="5111496" y="2313432"/>
            <a:ext cx="4416552" cy="4416552"/>
          </a:xfrm>
          <a:prstGeom prst="rect">
            <a:avLst/>
          </a:prstGeom>
        </p:spPr>
      </p:pic>
      <p:pic>
        <p:nvPicPr>
          <p:cNvPr id="6" name="Image 4" descr="preencoded.png"/>
          <p:cNvPicPr>
            <a:picLocks noChangeAspect="1"/>
          </p:cNvPicPr>
          <p:nvPr/>
        </p:nvPicPr>
        <p:blipFill>
          <a:blip r:embed="rId7"/>
          <a:stretch>
            <a:fillRect/>
          </a:stretch>
        </p:blipFill>
        <p:spPr>
          <a:xfrm>
            <a:off x="5111496" y="2313432"/>
            <a:ext cx="4416552" cy="4416552"/>
          </a:xfrm>
          <a:prstGeom prst="rect">
            <a:avLst/>
          </a:prstGeom>
        </p:spPr>
      </p:pic>
      <p:pic>
        <p:nvPicPr>
          <p:cNvPr id="7" name="Image 5" descr="preencoded.png"/>
          <p:cNvPicPr>
            <a:picLocks noChangeAspect="1"/>
          </p:cNvPicPr>
          <p:nvPr/>
        </p:nvPicPr>
        <p:blipFill>
          <a:blip r:embed="rId8"/>
          <a:stretch>
            <a:fillRect/>
          </a:stretch>
        </p:blipFill>
        <p:spPr>
          <a:xfrm>
            <a:off x="5111496" y="2313432"/>
            <a:ext cx="4416552" cy="4416552"/>
          </a:xfrm>
          <a:prstGeom prst="rect">
            <a:avLst/>
          </a:prstGeom>
        </p:spPr>
      </p:pic>
      <p:sp>
        <p:nvSpPr>
          <p:cNvPr id="8" name="Text 0"/>
          <p:cNvSpPr/>
          <p:nvPr/>
        </p:nvSpPr>
        <p:spPr>
          <a:xfrm>
            <a:off x="685800" y="768096"/>
            <a:ext cx="13267944" cy="585216"/>
          </a:xfrm>
          <a:prstGeom prst="rect">
            <a:avLst/>
          </a:prstGeom>
          <a:noFill/>
          <a:ln/>
        </p:spPr>
        <p:txBody>
          <a:bodyPr wrap="none" lIns="0" tIns="0" rIns="0" bIns="0" rtlCol="0" anchor="ctr"/>
          <a:lstStyle/>
          <a:p>
            <a:pPr marL="0" indent="0" algn="l">
              <a:lnSpc>
                <a:spcPts val="4550"/>
              </a:lnSpc>
              <a:buNone/>
            </a:pPr>
            <a:r>
              <a:rPr lang="en-US" sz="3640" dirty="0">
                <a:solidFill>
                  <a:srgbClr val="F5F5F5"/>
                </a:solidFill>
                <a:latin typeface="思源黑体-思源黑体-Regular" pitchFamily="34" charset="0"/>
                <a:ea typeface="思源黑体-思源黑体-Regular" pitchFamily="34" charset="-122"/>
                <a:cs typeface="思源黑体-思源黑体-Regular" pitchFamily="34" charset="-120"/>
              </a:rPr>
              <a:t>Best Practices to Avoid Phishing</a:t>
            </a:r>
            <a:endParaRPr lang="en-US" sz="3640" dirty="0"/>
          </a:p>
        </p:txBody>
      </p:sp>
      <p:sp>
        <p:nvSpPr>
          <p:cNvPr id="9" name="Text 1"/>
          <p:cNvSpPr/>
          <p:nvPr/>
        </p:nvSpPr>
        <p:spPr>
          <a:xfrm>
            <a:off x="777240" y="2322576"/>
            <a:ext cx="4059936" cy="292608"/>
          </a:xfrm>
          <a:prstGeom prst="rect">
            <a:avLst/>
          </a:prstGeom>
          <a:noFill/>
          <a:ln/>
        </p:spPr>
        <p:txBody>
          <a:bodyPr wrap="none" lIns="0" tIns="0" rIns="0" bIns="0" rtlCol="0" anchor="ctr"/>
          <a:lstStyle/>
          <a:p>
            <a:pPr marL="0" indent="0" algn="r">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Educate Yourself and Others</a:t>
            </a:r>
            <a:endParaRPr lang="en-US" sz="1820" dirty="0"/>
          </a:p>
        </p:txBody>
      </p:sp>
      <p:sp>
        <p:nvSpPr>
          <p:cNvPr id="10" name="Text 2"/>
          <p:cNvSpPr/>
          <p:nvPr/>
        </p:nvSpPr>
        <p:spPr>
          <a:xfrm>
            <a:off x="777240" y="2825496"/>
            <a:ext cx="4059936" cy="786384"/>
          </a:xfrm>
          <a:prstGeom prst="rect">
            <a:avLst/>
          </a:prstGeom>
          <a:noFill/>
          <a:ln/>
        </p:spPr>
        <p:txBody>
          <a:bodyPr wrap="square" lIns="0" tIns="0" rIns="0" bIns="0" rtlCol="0" anchor="ctr"/>
          <a:lstStyle/>
          <a:p>
            <a:pPr marL="0" indent="0" algn="r">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Regular training and awareness programs on phishing can significantly reduce the risk of falling victim to such attacks.</a:t>
            </a:r>
            <a:endParaRPr lang="en-US" sz="1450" dirty="0"/>
          </a:p>
        </p:txBody>
      </p:sp>
      <p:sp>
        <p:nvSpPr>
          <p:cNvPr id="11" name="Text 3"/>
          <p:cNvSpPr/>
          <p:nvPr/>
        </p:nvSpPr>
        <p:spPr>
          <a:xfrm>
            <a:off x="777240" y="5422392"/>
            <a:ext cx="4059936" cy="292608"/>
          </a:xfrm>
          <a:prstGeom prst="rect">
            <a:avLst/>
          </a:prstGeom>
          <a:noFill/>
          <a:ln/>
        </p:spPr>
        <p:txBody>
          <a:bodyPr wrap="none" lIns="0" tIns="0" rIns="0" bIns="0" rtlCol="0" anchor="ctr"/>
          <a:lstStyle/>
          <a:p>
            <a:pPr marL="0" indent="0" algn="r">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Report Phishing Attempts</a:t>
            </a:r>
            <a:endParaRPr lang="en-US" sz="1820" dirty="0"/>
          </a:p>
        </p:txBody>
      </p:sp>
      <p:sp>
        <p:nvSpPr>
          <p:cNvPr id="12" name="Text 4"/>
          <p:cNvSpPr/>
          <p:nvPr/>
        </p:nvSpPr>
        <p:spPr>
          <a:xfrm>
            <a:off x="777240" y="5925312"/>
            <a:ext cx="4059936" cy="786384"/>
          </a:xfrm>
          <a:prstGeom prst="rect">
            <a:avLst/>
          </a:prstGeom>
          <a:noFill/>
          <a:ln/>
        </p:spPr>
        <p:txBody>
          <a:bodyPr wrap="square" lIns="0" tIns="0" rIns="0" bIns="0" rtlCol="0" anchor="ctr"/>
          <a:lstStyle/>
          <a:p>
            <a:pPr marL="0" indent="0" algn="r">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If you receive a phishing email, report it to your email provider and the impersonated organization to help combat these attacks.</a:t>
            </a:r>
            <a:endParaRPr lang="en-US" sz="1450" dirty="0"/>
          </a:p>
        </p:txBody>
      </p:sp>
      <p:sp>
        <p:nvSpPr>
          <p:cNvPr id="13" name="Text 5"/>
          <p:cNvSpPr/>
          <p:nvPr/>
        </p:nvSpPr>
        <p:spPr>
          <a:xfrm>
            <a:off x="6336792" y="3685032"/>
            <a:ext cx="137160" cy="329184"/>
          </a:xfrm>
          <a:prstGeom prst="rect">
            <a:avLst/>
          </a:prstGeom>
          <a:noFill/>
          <a:ln/>
        </p:spPr>
        <p:txBody>
          <a:bodyPr wrap="none" lIns="0" tIns="0" rIns="0" bIns="0" rtlCol="0" anchor="ctr"/>
          <a:lstStyle/>
          <a:p>
            <a:pPr marL="0" indent="0" algn="l">
              <a:lnSpc>
                <a:spcPts val="2180"/>
              </a:lnSpc>
              <a:buNone/>
            </a:pPr>
            <a:r>
              <a:rPr lang="en-US" sz="18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820" dirty="0"/>
          </a:p>
        </p:txBody>
      </p:sp>
      <p:sp>
        <p:nvSpPr>
          <p:cNvPr id="14" name="Text 6"/>
          <p:cNvSpPr/>
          <p:nvPr/>
        </p:nvSpPr>
        <p:spPr>
          <a:xfrm>
            <a:off x="6336792" y="5020056"/>
            <a:ext cx="137160" cy="329184"/>
          </a:xfrm>
          <a:prstGeom prst="rect">
            <a:avLst/>
          </a:prstGeom>
          <a:noFill/>
          <a:ln/>
        </p:spPr>
        <p:txBody>
          <a:bodyPr wrap="none" lIns="0" tIns="0" rIns="0" bIns="0" rtlCol="0" anchor="ctr"/>
          <a:lstStyle/>
          <a:p>
            <a:pPr marL="0" indent="0" algn="l">
              <a:lnSpc>
                <a:spcPts val="2180"/>
              </a:lnSpc>
              <a:buNone/>
            </a:pPr>
            <a:r>
              <a:rPr lang="en-US" sz="1820" dirty="0">
                <a:solidFill>
                  <a:srgbClr val="FFFFFF"/>
                </a:solidFill>
                <a:latin typeface="思源黑体-思源黑体-Regular" pitchFamily="34" charset="0"/>
                <a:ea typeface="思源黑体-思源黑体-Regular" pitchFamily="34" charset="-122"/>
                <a:cs typeface="思源黑体-思源黑体-Regular" pitchFamily="34" charset="-120"/>
              </a:rPr>
              <a:t>5</a:t>
            </a:r>
            <a:endParaRPr lang="en-US" sz="1820" dirty="0"/>
          </a:p>
        </p:txBody>
      </p:sp>
      <p:sp>
        <p:nvSpPr>
          <p:cNvPr id="15" name="Text 7"/>
          <p:cNvSpPr/>
          <p:nvPr/>
        </p:nvSpPr>
        <p:spPr>
          <a:xfrm>
            <a:off x="7607808" y="3273552"/>
            <a:ext cx="137160" cy="329184"/>
          </a:xfrm>
          <a:prstGeom prst="rect">
            <a:avLst/>
          </a:prstGeom>
          <a:noFill/>
          <a:ln/>
        </p:spPr>
        <p:txBody>
          <a:bodyPr wrap="none" lIns="0" tIns="0" rIns="0" bIns="0" rtlCol="0" anchor="ctr"/>
          <a:lstStyle/>
          <a:p>
            <a:pPr marL="0" indent="0" algn="l">
              <a:lnSpc>
                <a:spcPts val="2180"/>
              </a:lnSpc>
              <a:buNone/>
            </a:pPr>
            <a:r>
              <a:rPr lang="en-US" sz="18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820" dirty="0"/>
          </a:p>
        </p:txBody>
      </p:sp>
      <p:sp>
        <p:nvSpPr>
          <p:cNvPr id="16" name="Text 8"/>
          <p:cNvSpPr/>
          <p:nvPr/>
        </p:nvSpPr>
        <p:spPr>
          <a:xfrm>
            <a:off x="7607808" y="5431536"/>
            <a:ext cx="137160" cy="329184"/>
          </a:xfrm>
          <a:prstGeom prst="rect">
            <a:avLst/>
          </a:prstGeom>
          <a:noFill/>
          <a:ln/>
        </p:spPr>
        <p:txBody>
          <a:bodyPr wrap="none" lIns="0" tIns="0" rIns="0" bIns="0" rtlCol="0" anchor="ctr"/>
          <a:lstStyle/>
          <a:p>
            <a:pPr marL="0" indent="0" algn="l">
              <a:lnSpc>
                <a:spcPts val="2180"/>
              </a:lnSpc>
              <a:buNone/>
            </a:pPr>
            <a:r>
              <a:rPr lang="en-US" sz="18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1820" dirty="0"/>
          </a:p>
        </p:txBody>
      </p:sp>
      <p:sp>
        <p:nvSpPr>
          <p:cNvPr id="17" name="Text 9"/>
          <p:cNvSpPr/>
          <p:nvPr/>
        </p:nvSpPr>
        <p:spPr>
          <a:xfrm>
            <a:off x="8385048" y="4352544"/>
            <a:ext cx="137160" cy="329184"/>
          </a:xfrm>
          <a:prstGeom prst="rect">
            <a:avLst/>
          </a:prstGeom>
          <a:noFill/>
          <a:ln/>
        </p:spPr>
        <p:txBody>
          <a:bodyPr wrap="none" lIns="0" tIns="0" rIns="0" bIns="0" rtlCol="0" anchor="ctr"/>
          <a:lstStyle/>
          <a:p>
            <a:pPr marL="0" indent="0" algn="l">
              <a:lnSpc>
                <a:spcPts val="2180"/>
              </a:lnSpc>
              <a:buNone/>
            </a:pPr>
            <a:r>
              <a:rPr lang="en-US" sz="18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820" dirty="0"/>
          </a:p>
        </p:txBody>
      </p:sp>
      <p:sp>
        <p:nvSpPr>
          <p:cNvPr id="18" name="Text 10"/>
          <p:cNvSpPr/>
          <p:nvPr/>
        </p:nvSpPr>
        <p:spPr>
          <a:xfrm>
            <a:off x="9802368" y="1764792"/>
            <a:ext cx="4059936" cy="292608"/>
          </a:xfrm>
          <a:prstGeom prst="rect">
            <a:avLst/>
          </a:prstGeom>
          <a:noFill/>
          <a:ln/>
        </p:spPr>
        <p:txBody>
          <a:bodyPr wrap="none" lIns="0" tIns="0" rIns="0" bIns="0" rtlCol="0" anchor="ctr"/>
          <a:lstStyle/>
          <a:p>
            <a:pPr marL="0" indent="0" algn="l">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Verify Requests for Information</a:t>
            </a:r>
            <a:endParaRPr lang="en-US" sz="1820" dirty="0"/>
          </a:p>
        </p:txBody>
      </p:sp>
      <p:sp>
        <p:nvSpPr>
          <p:cNvPr id="19" name="Text 11"/>
          <p:cNvSpPr/>
          <p:nvPr/>
        </p:nvSpPr>
        <p:spPr>
          <a:xfrm>
            <a:off x="9802368" y="2258568"/>
            <a:ext cx="4059936" cy="786384"/>
          </a:xfrm>
          <a:prstGeom prst="rect">
            <a:avLst/>
          </a:prstGeom>
          <a:noFill/>
          <a:ln/>
        </p:spPr>
        <p:txBody>
          <a:bodyPr wrap="square" lIns="0" tIns="0" rIns="0" bIns="0" rtlCol="0" anchor="ctr"/>
          <a:lstStyle/>
          <a:p>
            <a:pPr marL="0" indent="0" algn="l">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Always verify requests for sensitive information by contacting the organization directly using known contact methods.</a:t>
            </a:r>
            <a:endParaRPr lang="en-US" sz="1450" dirty="0"/>
          </a:p>
        </p:txBody>
      </p:sp>
      <p:sp>
        <p:nvSpPr>
          <p:cNvPr id="20" name="Text 12"/>
          <p:cNvSpPr/>
          <p:nvPr/>
        </p:nvSpPr>
        <p:spPr>
          <a:xfrm>
            <a:off x="10177272" y="3730752"/>
            <a:ext cx="3694176" cy="585216"/>
          </a:xfrm>
          <a:prstGeom prst="rect">
            <a:avLst/>
          </a:prstGeom>
          <a:noFill/>
          <a:ln/>
        </p:spPr>
        <p:txBody>
          <a:bodyPr wrap="square" lIns="0" tIns="0" rIns="0" bIns="0" rtlCol="0" anchor="ctr"/>
          <a:lstStyle/>
          <a:p>
            <a:pPr marL="0" indent="0" algn="l">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Use Multi-Factor Authentication</a:t>
            </a:r>
            <a:endParaRPr lang="en-US" sz="1820" dirty="0"/>
          </a:p>
        </p:txBody>
      </p:sp>
      <p:sp>
        <p:nvSpPr>
          <p:cNvPr id="21" name="Text 13"/>
          <p:cNvSpPr/>
          <p:nvPr/>
        </p:nvSpPr>
        <p:spPr>
          <a:xfrm>
            <a:off x="10177272" y="4517136"/>
            <a:ext cx="3694176" cy="786384"/>
          </a:xfrm>
          <a:prstGeom prst="rect">
            <a:avLst/>
          </a:prstGeom>
          <a:noFill/>
          <a:ln/>
        </p:spPr>
        <p:txBody>
          <a:bodyPr wrap="square" lIns="0" tIns="0" rIns="0" bIns="0" rtlCol="0" anchor="ctr"/>
          <a:lstStyle/>
          <a:p>
            <a:pPr marL="0" indent="0" algn="l">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Enable multi-factor authentication (MFA) on your accounts to add an extra layer of security against unauthorized access.</a:t>
            </a:r>
            <a:endParaRPr lang="en-US" sz="1450" dirty="0"/>
          </a:p>
        </p:txBody>
      </p:sp>
      <p:sp>
        <p:nvSpPr>
          <p:cNvPr id="22" name="Text 14"/>
          <p:cNvSpPr/>
          <p:nvPr/>
        </p:nvSpPr>
        <p:spPr>
          <a:xfrm>
            <a:off x="9802368" y="5989320"/>
            <a:ext cx="4059936" cy="292608"/>
          </a:xfrm>
          <a:prstGeom prst="rect">
            <a:avLst/>
          </a:prstGeom>
          <a:noFill/>
          <a:ln/>
        </p:spPr>
        <p:txBody>
          <a:bodyPr wrap="none" lIns="0" tIns="0" rIns="0" bIns="0" rtlCol="0" anchor="ctr"/>
          <a:lstStyle/>
          <a:p>
            <a:pPr marL="0" indent="0" algn="l">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Keep Software Updated</a:t>
            </a:r>
            <a:endParaRPr lang="en-US" sz="1820" dirty="0"/>
          </a:p>
        </p:txBody>
      </p:sp>
      <p:sp>
        <p:nvSpPr>
          <p:cNvPr id="23" name="Text 15"/>
          <p:cNvSpPr/>
          <p:nvPr/>
        </p:nvSpPr>
        <p:spPr>
          <a:xfrm>
            <a:off x="9802368" y="6492240"/>
            <a:ext cx="4059936" cy="786384"/>
          </a:xfrm>
          <a:prstGeom prst="rect">
            <a:avLst/>
          </a:prstGeom>
          <a:noFill/>
          <a:ln/>
        </p:spPr>
        <p:txBody>
          <a:bodyPr wrap="square" lIns="0" tIns="0" rIns="0" bIns="0" rtlCol="0" anchor="ctr"/>
          <a:lstStyle/>
          <a:p>
            <a:pPr marL="0" indent="0" algn="l">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Regularly update your operating system, browsers, and security software to protect against known vulnerabilities and threats.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404872" y="1773936"/>
            <a:ext cx="804672" cy="804672"/>
          </a:xfrm>
          <a:prstGeom prst="rect">
            <a:avLst/>
          </a:prstGeom>
        </p:spPr>
      </p:pic>
      <p:pic>
        <p:nvPicPr>
          <p:cNvPr id="4" name="Image 2" descr="preencoded.png"/>
          <p:cNvPicPr>
            <a:picLocks noChangeAspect="1"/>
          </p:cNvPicPr>
          <p:nvPr/>
        </p:nvPicPr>
        <p:blipFill>
          <a:blip r:embed="rId5"/>
          <a:stretch>
            <a:fillRect/>
          </a:stretch>
        </p:blipFill>
        <p:spPr>
          <a:xfrm>
            <a:off x="2551176" y="4773168"/>
            <a:ext cx="502920" cy="804672"/>
          </a:xfrm>
          <a:prstGeom prst="rect">
            <a:avLst/>
          </a:prstGeom>
        </p:spPr>
      </p:pic>
      <p:pic>
        <p:nvPicPr>
          <p:cNvPr id="5" name="Image 3" descr="preencoded.png"/>
          <p:cNvPicPr>
            <a:picLocks noChangeAspect="1"/>
          </p:cNvPicPr>
          <p:nvPr/>
        </p:nvPicPr>
        <p:blipFill>
          <a:blip r:embed="rId6"/>
          <a:stretch>
            <a:fillRect/>
          </a:stretch>
        </p:blipFill>
        <p:spPr>
          <a:xfrm>
            <a:off x="6922008" y="1773936"/>
            <a:ext cx="804672" cy="804672"/>
          </a:xfrm>
          <a:prstGeom prst="rect">
            <a:avLst/>
          </a:prstGeom>
        </p:spPr>
      </p:pic>
      <p:pic>
        <p:nvPicPr>
          <p:cNvPr id="6" name="Image 4" descr="preencoded.png"/>
          <p:cNvPicPr>
            <a:picLocks noChangeAspect="1"/>
          </p:cNvPicPr>
          <p:nvPr/>
        </p:nvPicPr>
        <p:blipFill>
          <a:blip r:embed="rId7"/>
          <a:stretch>
            <a:fillRect/>
          </a:stretch>
        </p:blipFill>
        <p:spPr>
          <a:xfrm>
            <a:off x="6922008" y="4773168"/>
            <a:ext cx="804672" cy="804672"/>
          </a:xfrm>
          <a:prstGeom prst="rect">
            <a:avLst/>
          </a:prstGeom>
        </p:spPr>
      </p:pic>
      <p:pic>
        <p:nvPicPr>
          <p:cNvPr id="7" name="Image 5" descr="preencoded.png"/>
          <p:cNvPicPr>
            <a:picLocks noChangeAspect="1"/>
          </p:cNvPicPr>
          <p:nvPr/>
        </p:nvPicPr>
        <p:blipFill>
          <a:blip r:embed="rId8"/>
          <a:stretch>
            <a:fillRect/>
          </a:stretch>
        </p:blipFill>
        <p:spPr>
          <a:xfrm>
            <a:off x="11430000" y="1773936"/>
            <a:ext cx="804672" cy="804672"/>
          </a:xfrm>
          <a:prstGeom prst="rect">
            <a:avLst/>
          </a:prstGeom>
        </p:spPr>
      </p:pic>
      <p:sp>
        <p:nvSpPr>
          <p:cNvPr id="8" name="Text 0"/>
          <p:cNvSpPr/>
          <p:nvPr/>
        </p:nvSpPr>
        <p:spPr>
          <a:xfrm>
            <a:off x="685800" y="877824"/>
            <a:ext cx="13267944" cy="585216"/>
          </a:xfrm>
          <a:prstGeom prst="rect">
            <a:avLst/>
          </a:prstGeom>
          <a:noFill/>
          <a:ln/>
        </p:spPr>
        <p:txBody>
          <a:bodyPr wrap="none" lIns="0" tIns="0" rIns="0" bIns="0" rtlCol="0" anchor="ctr"/>
          <a:lstStyle/>
          <a:p>
            <a:pPr marL="0" indent="0" algn="l">
              <a:lnSpc>
                <a:spcPts val="4550"/>
              </a:lnSpc>
              <a:buNone/>
            </a:pPr>
            <a:r>
              <a:rPr lang="en-US" sz="3640" dirty="0">
                <a:solidFill>
                  <a:srgbClr val="F5F5F5"/>
                </a:solidFill>
                <a:latin typeface="思源黑体-思源黑体-Regular" pitchFamily="34" charset="0"/>
                <a:ea typeface="思源黑体-思源黑体-Regular" pitchFamily="34" charset="-122"/>
                <a:cs typeface="思源黑体-思源黑体-Regular" pitchFamily="34" charset="-120"/>
              </a:rPr>
              <a:t>Real-World Examples of Cyber Threats</a:t>
            </a:r>
            <a:endParaRPr lang="en-US" sz="3640" dirty="0"/>
          </a:p>
        </p:txBody>
      </p:sp>
      <p:sp>
        <p:nvSpPr>
          <p:cNvPr id="9" name="Text 1"/>
          <p:cNvSpPr/>
          <p:nvPr/>
        </p:nvSpPr>
        <p:spPr>
          <a:xfrm>
            <a:off x="795528" y="2761488"/>
            <a:ext cx="4023360" cy="292608"/>
          </a:xfrm>
          <a:prstGeom prst="rect">
            <a:avLst/>
          </a:prstGeom>
          <a:noFill/>
          <a:ln/>
        </p:spPr>
        <p:txBody>
          <a:bodyPr wrap="none" lIns="0" tIns="0" rIns="0" bIns="0" rtlCol="0" anchor="ctr"/>
          <a:lstStyle/>
          <a:p>
            <a:pPr marL="0" indent="0" algn="ctr">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Target Data Breach (2013)</a:t>
            </a:r>
            <a:endParaRPr lang="en-US" sz="1820" dirty="0"/>
          </a:p>
        </p:txBody>
      </p:sp>
      <p:sp>
        <p:nvSpPr>
          <p:cNvPr id="10" name="Text 2"/>
          <p:cNvSpPr/>
          <p:nvPr/>
        </p:nvSpPr>
        <p:spPr>
          <a:xfrm>
            <a:off x="795528" y="3218688"/>
            <a:ext cx="4023360" cy="786384"/>
          </a:xfrm>
          <a:prstGeom prst="rect">
            <a:avLst/>
          </a:prstGeom>
          <a:noFill/>
          <a:ln/>
        </p:spPr>
        <p:txBody>
          <a:bodyPr wrap="square" lIns="0" tIns="0" rIns="0" bIns="0" rtlCol="0" anchor="ctr"/>
          <a:lstStyle/>
          <a:p>
            <a:pPr marL="0" indent="0" algn="ctr">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Attackers used phishing emails to gain access to a third-party vendor, leading to a massive data breach affecting millions of customers.</a:t>
            </a:r>
            <a:endParaRPr lang="en-US" sz="1450" dirty="0"/>
          </a:p>
        </p:txBody>
      </p:sp>
      <p:sp>
        <p:nvSpPr>
          <p:cNvPr id="11" name="Text 3"/>
          <p:cNvSpPr/>
          <p:nvPr/>
        </p:nvSpPr>
        <p:spPr>
          <a:xfrm>
            <a:off x="795528" y="5760720"/>
            <a:ext cx="4023360" cy="292608"/>
          </a:xfrm>
          <a:prstGeom prst="rect">
            <a:avLst/>
          </a:prstGeom>
          <a:noFill/>
          <a:ln/>
        </p:spPr>
        <p:txBody>
          <a:bodyPr wrap="none" lIns="0" tIns="0" rIns="0" bIns="0" rtlCol="0" anchor="ctr"/>
          <a:lstStyle/>
          <a:p>
            <a:pPr marL="0" indent="0" algn="ctr">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Twitter Bitcoin Scam (2020)</a:t>
            </a:r>
            <a:endParaRPr lang="en-US" sz="1820" dirty="0"/>
          </a:p>
        </p:txBody>
      </p:sp>
      <p:sp>
        <p:nvSpPr>
          <p:cNvPr id="12" name="Text 4"/>
          <p:cNvSpPr/>
          <p:nvPr/>
        </p:nvSpPr>
        <p:spPr>
          <a:xfrm>
            <a:off x="5312664" y="2761488"/>
            <a:ext cx="4023360" cy="585216"/>
          </a:xfrm>
          <a:prstGeom prst="rect">
            <a:avLst/>
          </a:prstGeom>
          <a:noFill/>
          <a:ln/>
        </p:spPr>
        <p:txBody>
          <a:bodyPr wrap="square" lIns="0" tIns="0" rIns="0" bIns="0" rtlCol="0" anchor="ctr"/>
          <a:lstStyle/>
          <a:p>
            <a:pPr marL="0" indent="0" algn="ctr">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Google and Facebook Scam (2013-2015)</a:t>
            </a:r>
            <a:endParaRPr lang="en-US" sz="1820" dirty="0"/>
          </a:p>
        </p:txBody>
      </p:sp>
      <p:sp>
        <p:nvSpPr>
          <p:cNvPr id="13" name="Text 5"/>
          <p:cNvSpPr/>
          <p:nvPr/>
        </p:nvSpPr>
        <p:spPr>
          <a:xfrm>
            <a:off x="795528" y="6217920"/>
            <a:ext cx="4023360" cy="1042416"/>
          </a:xfrm>
          <a:prstGeom prst="rect">
            <a:avLst/>
          </a:prstGeom>
          <a:noFill/>
          <a:ln/>
        </p:spPr>
        <p:txBody>
          <a:bodyPr wrap="square" lIns="0" tIns="0" rIns="0" bIns="0" rtlCol="0" anchor="ctr"/>
          <a:lstStyle/>
          <a:p>
            <a:pPr marL="0" indent="0" algn="ctr">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High-profile Twitter accounts were compromised through phishing, leading to a Bitcoin scam that defrauded users of over $120,000.</a:t>
            </a:r>
            <a:endParaRPr lang="en-US" sz="1450" dirty="0"/>
          </a:p>
        </p:txBody>
      </p:sp>
      <p:sp>
        <p:nvSpPr>
          <p:cNvPr id="14" name="Text 6"/>
          <p:cNvSpPr/>
          <p:nvPr/>
        </p:nvSpPr>
        <p:spPr>
          <a:xfrm>
            <a:off x="5312664" y="3502152"/>
            <a:ext cx="4023360" cy="786384"/>
          </a:xfrm>
          <a:prstGeom prst="rect">
            <a:avLst/>
          </a:prstGeom>
          <a:noFill/>
          <a:ln/>
        </p:spPr>
        <p:txBody>
          <a:bodyPr wrap="square" lIns="0" tIns="0" rIns="0" bIns="0" rtlCol="0" anchor="ctr"/>
          <a:lstStyle/>
          <a:p>
            <a:pPr marL="0" indent="0" algn="ctr">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A Lithuanian man impersonated a supplier and tricked Google and Facebook into wiring over $100 million to fraudulent accounts.</a:t>
            </a:r>
            <a:endParaRPr lang="en-US" sz="1450" dirty="0"/>
          </a:p>
        </p:txBody>
      </p:sp>
      <p:sp>
        <p:nvSpPr>
          <p:cNvPr id="15" name="Text 7"/>
          <p:cNvSpPr/>
          <p:nvPr/>
        </p:nvSpPr>
        <p:spPr>
          <a:xfrm>
            <a:off x="5312664" y="5760720"/>
            <a:ext cx="4023360" cy="292608"/>
          </a:xfrm>
          <a:prstGeom prst="rect">
            <a:avLst/>
          </a:prstGeom>
          <a:noFill/>
          <a:ln/>
        </p:spPr>
        <p:txBody>
          <a:bodyPr wrap="none" lIns="0" tIns="0" rIns="0" bIns="0" rtlCol="0" anchor="ctr"/>
          <a:lstStyle/>
          <a:p>
            <a:pPr marL="0" indent="0" algn="ctr">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COVID-19 Phishing Scams</a:t>
            </a:r>
            <a:endParaRPr lang="en-US" sz="1820" dirty="0"/>
          </a:p>
        </p:txBody>
      </p:sp>
      <p:sp>
        <p:nvSpPr>
          <p:cNvPr id="16" name="Text 8"/>
          <p:cNvSpPr/>
          <p:nvPr/>
        </p:nvSpPr>
        <p:spPr>
          <a:xfrm>
            <a:off x="5312664" y="6217920"/>
            <a:ext cx="4023360" cy="786384"/>
          </a:xfrm>
          <a:prstGeom prst="rect">
            <a:avLst/>
          </a:prstGeom>
          <a:noFill/>
          <a:ln/>
        </p:spPr>
        <p:txBody>
          <a:bodyPr wrap="square" lIns="0" tIns="0" rIns="0" bIns="0" rtlCol="0" anchor="ctr"/>
          <a:lstStyle/>
          <a:p>
            <a:pPr marL="0" indent="0" algn="ctr">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During the pandemic, many phishing emails posed as health updates or vaccine information to steal personal data.</a:t>
            </a:r>
            <a:endParaRPr lang="en-US" sz="1450" dirty="0"/>
          </a:p>
        </p:txBody>
      </p:sp>
      <p:sp>
        <p:nvSpPr>
          <p:cNvPr id="17" name="Text 9"/>
          <p:cNvSpPr/>
          <p:nvPr/>
        </p:nvSpPr>
        <p:spPr>
          <a:xfrm>
            <a:off x="9820656" y="2761488"/>
            <a:ext cx="4023360" cy="292608"/>
          </a:xfrm>
          <a:prstGeom prst="rect">
            <a:avLst/>
          </a:prstGeom>
          <a:noFill/>
          <a:ln/>
        </p:spPr>
        <p:txBody>
          <a:bodyPr wrap="none" lIns="0" tIns="0" rIns="0" bIns="0" rtlCol="0" anchor="ctr"/>
          <a:lstStyle/>
          <a:p>
            <a:pPr marL="0" indent="0" algn="ctr">
              <a:lnSpc>
                <a:spcPts val="2270"/>
              </a:lnSpc>
              <a:buNone/>
            </a:pPr>
            <a:r>
              <a:rPr lang="en-US" sz="1820" dirty="0">
                <a:solidFill>
                  <a:srgbClr val="F5F5F5"/>
                </a:solidFill>
                <a:latin typeface="思源黑体-思源黑体-Regular" pitchFamily="34" charset="0"/>
                <a:ea typeface="思源黑体-思源黑体-Regular" pitchFamily="34" charset="-122"/>
                <a:cs typeface="思源黑体-思源黑体-Regular" pitchFamily="34" charset="-120"/>
              </a:rPr>
              <a:t>WannaCry Ransomware (2017)</a:t>
            </a:r>
            <a:endParaRPr lang="en-US" sz="1820" dirty="0"/>
          </a:p>
        </p:txBody>
      </p:sp>
      <p:sp>
        <p:nvSpPr>
          <p:cNvPr id="18" name="Text 10"/>
          <p:cNvSpPr/>
          <p:nvPr/>
        </p:nvSpPr>
        <p:spPr>
          <a:xfrm>
            <a:off x="9820656" y="3218688"/>
            <a:ext cx="4023360" cy="1042416"/>
          </a:xfrm>
          <a:prstGeom prst="rect">
            <a:avLst/>
          </a:prstGeom>
          <a:noFill/>
          <a:ln/>
        </p:spPr>
        <p:txBody>
          <a:bodyPr wrap="square" lIns="0" tIns="0" rIns="0" bIns="0" rtlCol="0" anchor="ctr"/>
          <a:lstStyle/>
          <a:p>
            <a:pPr marL="0" indent="0" algn="ctr">
              <a:lnSpc>
                <a:spcPts val="2040"/>
              </a:lnSpc>
              <a:buNone/>
            </a:pPr>
            <a:r>
              <a:rPr lang="en-US" sz="1450" dirty="0">
                <a:solidFill>
                  <a:srgbClr val="F5F5F5"/>
                </a:solidFill>
                <a:latin typeface="思源黑体-思源黑体-Regular" pitchFamily="34" charset="0"/>
                <a:ea typeface="思源黑体-思源黑体-Regular" pitchFamily="34" charset="-122"/>
                <a:cs typeface="思源黑体-思源黑体-Regular" pitchFamily="34" charset="-120"/>
              </a:rPr>
              <a:t>This ransomware spread via phishing emails, impacting thousands of organizations worldwide, including the UK's National Health Service.</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938528"/>
            <a:ext cx="6510528" cy="1417320"/>
          </a:xfrm>
          <a:prstGeom prst="rect">
            <a:avLst/>
          </a:prstGeom>
        </p:spPr>
      </p:pic>
      <p:pic>
        <p:nvPicPr>
          <p:cNvPr id="5" name="Image 3" descr="preencoded.png"/>
          <p:cNvPicPr>
            <a:picLocks noChangeAspect="1"/>
          </p:cNvPicPr>
          <p:nvPr/>
        </p:nvPicPr>
        <p:blipFill>
          <a:blip r:embed="rId6"/>
          <a:stretch>
            <a:fillRect/>
          </a:stretch>
        </p:blipFill>
        <p:spPr>
          <a:xfrm>
            <a:off x="704088" y="3584448"/>
            <a:ext cx="6510528" cy="1691640"/>
          </a:xfrm>
          <a:prstGeom prst="rect">
            <a:avLst/>
          </a:prstGeom>
        </p:spPr>
      </p:pic>
      <p:pic>
        <p:nvPicPr>
          <p:cNvPr id="6" name="Image 4" descr="preencoded.png"/>
          <p:cNvPicPr>
            <a:picLocks noChangeAspect="1"/>
          </p:cNvPicPr>
          <p:nvPr/>
        </p:nvPicPr>
        <p:blipFill>
          <a:blip r:embed="rId7"/>
          <a:stretch>
            <a:fillRect/>
          </a:stretch>
        </p:blipFill>
        <p:spPr>
          <a:xfrm>
            <a:off x="704088" y="5495544"/>
            <a:ext cx="13240512" cy="1417320"/>
          </a:xfrm>
          <a:prstGeom prst="rect">
            <a:avLst/>
          </a:prstGeom>
        </p:spPr>
      </p:pic>
      <p:pic>
        <p:nvPicPr>
          <p:cNvPr id="8" name="Image 6" descr="preencoded.png"/>
          <p:cNvPicPr>
            <a:picLocks noChangeAspect="1"/>
          </p:cNvPicPr>
          <p:nvPr/>
        </p:nvPicPr>
        <p:blipFill>
          <a:blip r:embed="rId6"/>
          <a:stretch>
            <a:fillRect/>
          </a:stretch>
        </p:blipFill>
        <p:spPr>
          <a:xfrm>
            <a:off x="7434072" y="3584448"/>
            <a:ext cx="6510528" cy="1691640"/>
          </a:xfrm>
          <a:prstGeom prst="rect">
            <a:avLst/>
          </a:prstGeom>
        </p:spPr>
      </p:pic>
      <p:pic>
        <p:nvPicPr>
          <p:cNvPr id="9" name="Image 7" descr="preencoded.png"/>
          <p:cNvPicPr>
            <a:picLocks noChangeAspect="1"/>
          </p:cNvPicPr>
          <p:nvPr/>
        </p:nvPicPr>
        <p:blipFill>
          <a:blip r:embed="rId8"/>
          <a:stretch>
            <a:fillRect/>
          </a:stretch>
        </p:blipFill>
        <p:spPr>
          <a:xfrm>
            <a:off x="1481328" y="2139696"/>
            <a:ext cx="5532120" cy="1033272"/>
          </a:xfrm>
          <a:prstGeom prst="rect">
            <a:avLst/>
          </a:prstGeom>
        </p:spPr>
      </p:pic>
      <p:pic>
        <p:nvPicPr>
          <p:cNvPr id="10" name="Image 8" descr="preencoded.png"/>
          <p:cNvPicPr>
            <a:picLocks noChangeAspect="1"/>
          </p:cNvPicPr>
          <p:nvPr/>
        </p:nvPicPr>
        <p:blipFill>
          <a:blip r:embed="rId9"/>
          <a:stretch>
            <a:fillRect/>
          </a:stretch>
        </p:blipFill>
        <p:spPr>
          <a:xfrm>
            <a:off x="1481328" y="3776472"/>
            <a:ext cx="5532120" cy="1307592"/>
          </a:xfrm>
          <a:prstGeom prst="rect">
            <a:avLst/>
          </a:prstGeom>
        </p:spPr>
      </p:pic>
      <p:pic>
        <p:nvPicPr>
          <p:cNvPr id="11" name="Image 9" descr="preencoded.png"/>
          <p:cNvPicPr>
            <a:picLocks noChangeAspect="1"/>
          </p:cNvPicPr>
          <p:nvPr/>
        </p:nvPicPr>
        <p:blipFill>
          <a:blip r:embed="rId10"/>
          <a:stretch>
            <a:fillRect/>
          </a:stretch>
        </p:blipFill>
        <p:spPr>
          <a:xfrm>
            <a:off x="1481328" y="5687568"/>
            <a:ext cx="12262104" cy="1033272"/>
          </a:xfrm>
          <a:prstGeom prst="rect">
            <a:avLst/>
          </a:prstGeom>
        </p:spPr>
      </p:pic>
      <p:pic>
        <p:nvPicPr>
          <p:cNvPr id="12" name="Image 10" descr="preencoded.png"/>
          <p:cNvPicPr>
            <a:picLocks noChangeAspect="1"/>
          </p:cNvPicPr>
          <p:nvPr/>
        </p:nvPicPr>
        <p:blipFill>
          <a:blip r:embed="rId8"/>
          <a:stretch>
            <a:fillRect/>
          </a:stretch>
        </p:blipFill>
        <p:spPr>
          <a:xfrm>
            <a:off x="8211312" y="2139696"/>
            <a:ext cx="5532120" cy="1033272"/>
          </a:xfrm>
          <a:prstGeom prst="rect">
            <a:avLst/>
          </a:prstGeom>
        </p:spPr>
      </p:pic>
      <p:pic>
        <p:nvPicPr>
          <p:cNvPr id="13" name="Image 11" descr="preencoded.png"/>
          <p:cNvPicPr>
            <a:picLocks noChangeAspect="1"/>
          </p:cNvPicPr>
          <p:nvPr/>
        </p:nvPicPr>
        <p:blipFill>
          <a:blip r:embed="rId9"/>
          <a:stretch>
            <a:fillRect/>
          </a:stretch>
        </p:blipFill>
        <p:spPr>
          <a:xfrm>
            <a:off x="8211312" y="3776472"/>
            <a:ext cx="5532120" cy="1307592"/>
          </a:xfrm>
          <a:prstGeom prst="rect">
            <a:avLst/>
          </a:prstGeom>
        </p:spPr>
      </p:pic>
      <p:pic>
        <p:nvPicPr>
          <p:cNvPr id="14" name="Image 12" descr="preencoded.png"/>
          <p:cNvPicPr>
            <a:picLocks noChangeAspect="1"/>
          </p:cNvPicPr>
          <p:nvPr/>
        </p:nvPicPr>
        <p:blipFill>
          <a:blip r:embed="rId11"/>
          <a:stretch>
            <a:fillRect/>
          </a:stretch>
        </p:blipFill>
        <p:spPr>
          <a:xfrm>
            <a:off x="877824" y="2121408"/>
            <a:ext cx="420624" cy="420624"/>
          </a:xfrm>
          <a:prstGeom prst="rect">
            <a:avLst/>
          </a:prstGeom>
        </p:spPr>
      </p:pic>
      <p:pic>
        <p:nvPicPr>
          <p:cNvPr id="15" name="Image 13" descr="preencoded.png"/>
          <p:cNvPicPr>
            <a:picLocks noChangeAspect="1"/>
          </p:cNvPicPr>
          <p:nvPr/>
        </p:nvPicPr>
        <p:blipFill>
          <a:blip r:embed="rId11"/>
          <a:stretch>
            <a:fillRect/>
          </a:stretch>
        </p:blipFill>
        <p:spPr>
          <a:xfrm>
            <a:off x="877824" y="3758184"/>
            <a:ext cx="420624" cy="420624"/>
          </a:xfrm>
          <a:prstGeom prst="rect">
            <a:avLst/>
          </a:prstGeom>
        </p:spPr>
      </p:pic>
      <p:pic>
        <p:nvPicPr>
          <p:cNvPr id="16" name="Image 14" descr="preencoded.png"/>
          <p:cNvPicPr>
            <a:picLocks noChangeAspect="1"/>
          </p:cNvPicPr>
          <p:nvPr/>
        </p:nvPicPr>
        <p:blipFill>
          <a:blip r:embed="rId11"/>
          <a:stretch>
            <a:fillRect/>
          </a:stretch>
        </p:blipFill>
        <p:spPr>
          <a:xfrm>
            <a:off x="877824" y="5678424"/>
            <a:ext cx="420624" cy="420624"/>
          </a:xfrm>
          <a:prstGeom prst="rect">
            <a:avLst/>
          </a:prstGeom>
        </p:spPr>
      </p:pic>
      <p:pic>
        <p:nvPicPr>
          <p:cNvPr id="17" name="Image 15" descr="preencoded.png"/>
          <p:cNvPicPr>
            <a:picLocks noChangeAspect="1"/>
          </p:cNvPicPr>
          <p:nvPr/>
        </p:nvPicPr>
        <p:blipFill>
          <a:blip r:embed="rId11"/>
          <a:stretch>
            <a:fillRect/>
          </a:stretch>
        </p:blipFill>
        <p:spPr>
          <a:xfrm>
            <a:off x="7616952" y="2121408"/>
            <a:ext cx="420624" cy="420624"/>
          </a:xfrm>
          <a:prstGeom prst="rect">
            <a:avLst/>
          </a:prstGeom>
        </p:spPr>
      </p:pic>
      <p:pic>
        <p:nvPicPr>
          <p:cNvPr id="18" name="Image 16" descr="preencoded.png"/>
          <p:cNvPicPr>
            <a:picLocks noChangeAspect="1"/>
          </p:cNvPicPr>
          <p:nvPr/>
        </p:nvPicPr>
        <p:blipFill>
          <a:blip r:embed="rId11"/>
          <a:stretch>
            <a:fillRect/>
          </a:stretch>
        </p:blipFill>
        <p:spPr>
          <a:xfrm>
            <a:off x="7616952" y="3758184"/>
            <a:ext cx="420624" cy="420624"/>
          </a:xfrm>
          <a:prstGeom prst="rect">
            <a:avLst/>
          </a:prstGeom>
        </p:spPr>
      </p:pic>
      <p:sp>
        <p:nvSpPr>
          <p:cNvPr id="19" name="Text 0"/>
          <p:cNvSpPr/>
          <p:nvPr/>
        </p:nvSpPr>
        <p:spPr>
          <a:xfrm>
            <a:off x="685800" y="109728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Interactive Quiz</a:t>
            </a:r>
            <a:endParaRPr lang="en-US" sz="3840" dirty="0"/>
          </a:p>
        </p:txBody>
      </p:sp>
      <p:sp>
        <p:nvSpPr>
          <p:cNvPr id="20" name="Text 1"/>
          <p:cNvSpPr/>
          <p:nvPr/>
        </p:nvSpPr>
        <p:spPr>
          <a:xfrm>
            <a:off x="1024128" y="214884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21" name="Text 2"/>
          <p:cNvSpPr/>
          <p:nvPr/>
        </p:nvSpPr>
        <p:spPr>
          <a:xfrm>
            <a:off x="1481328" y="2139696"/>
            <a:ext cx="5532120"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Question 1</a:t>
            </a:r>
            <a:endParaRPr lang="en-US" sz="1920" dirty="0"/>
          </a:p>
        </p:txBody>
      </p:sp>
      <p:sp>
        <p:nvSpPr>
          <p:cNvPr id="22" name="Text 3"/>
          <p:cNvSpPr/>
          <p:nvPr/>
        </p:nvSpPr>
        <p:spPr>
          <a:xfrm>
            <a:off x="1481328" y="2615184"/>
            <a:ext cx="5532120"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What is a key indicator of a phishing email?                                  (Options: A. Personalized greeting, B. Generic greeting)</a:t>
            </a:r>
            <a:endParaRPr lang="en-US" sz="1530" dirty="0"/>
          </a:p>
        </p:txBody>
      </p:sp>
      <p:sp>
        <p:nvSpPr>
          <p:cNvPr id="23" name="Text 4"/>
          <p:cNvSpPr/>
          <p:nvPr/>
        </p:nvSpPr>
        <p:spPr>
          <a:xfrm>
            <a:off x="1024128" y="379476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24" name="Text 5"/>
          <p:cNvSpPr/>
          <p:nvPr/>
        </p:nvSpPr>
        <p:spPr>
          <a:xfrm>
            <a:off x="1481328" y="3776472"/>
            <a:ext cx="5532120"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Question 3</a:t>
            </a:r>
            <a:endParaRPr lang="en-US" sz="1920" dirty="0"/>
          </a:p>
        </p:txBody>
      </p:sp>
      <p:sp>
        <p:nvSpPr>
          <p:cNvPr id="25" name="Text 6"/>
          <p:cNvSpPr/>
          <p:nvPr/>
        </p:nvSpPr>
        <p:spPr>
          <a:xfrm>
            <a:off x="1481328" y="4251960"/>
            <a:ext cx="5532120"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What should you do if you receive a suspicious email?</a:t>
            </a:r>
          </a:p>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(Options: A. Ignore it, B. Verify with the sender)</a:t>
            </a:r>
            <a:endParaRPr lang="en-US" sz="1530" dirty="0"/>
          </a:p>
        </p:txBody>
      </p:sp>
      <p:sp>
        <p:nvSpPr>
          <p:cNvPr id="26" name="Text 7"/>
          <p:cNvSpPr/>
          <p:nvPr/>
        </p:nvSpPr>
        <p:spPr>
          <a:xfrm>
            <a:off x="1024128" y="570585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5</a:t>
            </a:r>
            <a:endParaRPr lang="en-US" sz="1920" dirty="0"/>
          </a:p>
        </p:txBody>
      </p:sp>
      <p:sp>
        <p:nvSpPr>
          <p:cNvPr id="27" name="Text 8"/>
          <p:cNvSpPr/>
          <p:nvPr/>
        </p:nvSpPr>
        <p:spPr>
          <a:xfrm>
            <a:off x="1481328" y="5687568"/>
            <a:ext cx="12262104"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Question 5</a:t>
            </a:r>
            <a:endParaRPr lang="en-US" sz="1920" dirty="0"/>
          </a:p>
        </p:txBody>
      </p:sp>
      <p:sp>
        <p:nvSpPr>
          <p:cNvPr id="28" name="Text 9"/>
          <p:cNvSpPr/>
          <p:nvPr/>
        </p:nvSpPr>
        <p:spPr>
          <a:xfrm>
            <a:off x="1481328" y="6172200"/>
            <a:ext cx="12262104"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What is one of the best practices to avoid phishing?                                                                                                                                                    </a:t>
            </a:r>
          </a:p>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(Options: A. Use the same password everywhere, B. Enable multi-factor authentication)</a:t>
            </a:r>
            <a:endParaRPr lang="en-US" sz="1530" dirty="0"/>
          </a:p>
        </p:txBody>
      </p:sp>
      <p:sp>
        <p:nvSpPr>
          <p:cNvPr id="29" name="Text 10"/>
          <p:cNvSpPr/>
          <p:nvPr/>
        </p:nvSpPr>
        <p:spPr>
          <a:xfrm>
            <a:off x="7754112" y="214884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30" name="Text 11"/>
          <p:cNvSpPr/>
          <p:nvPr/>
        </p:nvSpPr>
        <p:spPr>
          <a:xfrm>
            <a:off x="8211312" y="2139696"/>
            <a:ext cx="5532120"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Question 2</a:t>
            </a:r>
            <a:endParaRPr lang="en-US" sz="1920" dirty="0"/>
          </a:p>
        </p:txBody>
      </p:sp>
      <p:sp>
        <p:nvSpPr>
          <p:cNvPr id="31" name="Text 12"/>
          <p:cNvSpPr/>
          <p:nvPr/>
        </p:nvSpPr>
        <p:spPr>
          <a:xfrm>
            <a:off x="8211312" y="2615184"/>
            <a:ext cx="5532120"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How can you check if a website is secure ?  </a:t>
            </a:r>
          </a:p>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(Options: A. Look for 'http://', B. Look for 'https://')</a:t>
            </a:r>
            <a:endParaRPr lang="en-US" sz="1530" dirty="0"/>
          </a:p>
        </p:txBody>
      </p:sp>
      <p:sp>
        <p:nvSpPr>
          <p:cNvPr id="32" name="Text 13"/>
          <p:cNvSpPr/>
          <p:nvPr/>
        </p:nvSpPr>
        <p:spPr>
          <a:xfrm>
            <a:off x="7754112" y="379476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1920" dirty="0"/>
          </a:p>
        </p:txBody>
      </p:sp>
      <p:sp>
        <p:nvSpPr>
          <p:cNvPr id="33" name="Text 14"/>
          <p:cNvSpPr/>
          <p:nvPr/>
        </p:nvSpPr>
        <p:spPr>
          <a:xfrm>
            <a:off x="8211312" y="3776472"/>
            <a:ext cx="5532120"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Question 4</a:t>
            </a:r>
            <a:endParaRPr lang="en-US" sz="1920" dirty="0"/>
          </a:p>
        </p:txBody>
      </p:sp>
      <p:sp>
        <p:nvSpPr>
          <p:cNvPr id="34" name="Text 15"/>
          <p:cNvSpPr/>
          <p:nvPr/>
        </p:nvSpPr>
        <p:spPr>
          <a:xfrm>
            <a:off x="8211312" y="4251960"/>
            <a:ext cx="5532120" cy="82296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Which tactic involves creating a false scenario to obtain information?                                                                                 (Options: A. Baiting, B. Pretexting)</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Cyber Security Awareness Conclusion</a:t>
            </a:r>
            <a:endParaRPr lang="en-US" sz="3840" dirty="0"/>
          </a:p>
        </p:txBody>
      </p:sp>
      <p:sp>
        <p:nvSpPr>
          <p:cNvPr id="7" name="Text 1"/>
          <p:cNvSpPr/>
          <p:nvPr/>
        </p:nvSpPr>
        <p:spPr>
          <a:xfrm>
            <a:off x="786384" y="3995928"/>
            <a:ext cx="3538728" cy="310896"/>
          </a:xfrm>
          <a:prstGeom prst="rect">
            <a:avLst/>
          </a:prstGeom>
          <a:noFill/>
          <a:ln/>
        </p:spPr>
        <p:txBody>
          <a:bodyPr wrap="none" lIns="0" tIns="0" rIns="0" bIns="0" rtlCol="0" anchor="ctr"/>
          <a:lstStyle/>
          <a:p>
            <a:pPr marL="0" indent="0" algn="r">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Stay Informed</a:t>
            </a:r>
            <a:endParaRPr lang="en-US" sz="1920" dirty="0"/>
          </a:p>
        </p:txBody>
      </p:sp>
      <p:sp>
        <p:nvSpPr>
          <p:cNvPr id="8" name="Text 2"/>
          <p:cNvSpPr/>
          <p:nvPr/>
        </p:nvSpPr>
        <p:spPr>
          <a:xfrm>
            <a:off x="786384" y="4526280"/>
            <a:ext cx="3538728" cy="548640"/>
          </a:xfrm>
          <a:prstGeom prst="rect">
            <a:avLst/>
          </a:prstGeom>
          <a:noFill/>
          <a:ln/>
        </p:spPr>
        <p:txBody>
          <a:bodyPr wrap="square" lIns="0" tIns="0" rIns="0" bIns="0" rtlCol="0" anchor="ctr"/>
          <a:lstStyle/>
          <a:p>
            <a:pPr marL="0" indent="0" algn="r">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Continuous education on phishing and cyber security is vital.</a:t>
            </a:r>
            <a:endParaRPr lang="en-US" sz="1530" dirty="0"/>
          </a:p>
        </p:txBody>
      </p:sp>
      <p:sp>
        <p:nvSpPr>
          <p:cNvPr id="9" name="Text 3"/>
          <p:cNvSpPr/>
          <p:nvPr/>
        </p:nvSpPr>
        <p:spPr>
          <a:xfrm>
            <a:off x="6053328" y="4352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0" name="Text 4"/>
          <p:cNvSpPr/>
          <p:nvPr/>
        </p:nvSpPr>
        <p:spPr>
          <a:xfrm>
            <a:off x="7845552" y="331927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11" name="Text 5"/>
          <p:cNvSpPr/>
          <p:nvPr/>
        </p:nvSpPr>
        <p:spPr>
          <a:xfrm>
            <a:off x="7845552" y="539496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12" name="Text 6"/>
          <p:cNvSpPr/>
          <p:nvPr/>
        </p:nvSpPr>
        <p:spPr>
          <a:xfrm>
            <a:off x="9930384" y="2770632"/>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Be Cautious</a:t>
            </a:r>
            <a:endParaRPr lang="en-US" sz="1920" dirty="0"/>
          </a:p>
        </p:txBody>
      </p:sp>
      <p:sp>
        <p:nvSpPr>
          <p:cNvPr id="13" name="Text 7"/>
          <p:cNvSpPr/>
          <p:nvPr/>
        </p:nvSpPr>
        <p:spPr>
          <a:xfrm>
            <a:off x="9930384" y="3291840"/>
            <a:ext cx="3922776"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Approach unsolicited requests with suspicion.</a:t>
            </a:r>
            <a:endParaRPr lang="en-US" sz="1530" dirty="0"/>
          </a:p>
        </p:txBody>
      </p:sp>
      <p:sp>
        <p:nvSpPr>
          <p:cNvPr id="14" name="Text 8"/>
          <p:cNvSpPr/>
          <p:nvPr/>
        </p:nvSpPr>
        <p:spPr>
          <a:xfrm>
            <a:off x="9930384" y="5230368"/>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Collaborate and Report</a:t>
            </a:r>
            <a:endParaRPr lang="en-US" sz="1920" dirty="0"/>
          </a:p>
        </p:txBody>
      </p:sp>
      <p:sp>
        <p:nvSpPr>
          <p:cNvPr id="15" name="Text 9"/>
          <p:cNvSpPr/>
          <p:nvPr/>
        </p:nvSpPr>
        <p:spPr>
          <a:xfrm>
            <a:off x="9930384" y="5760720"/>
            <a:ext cx="3922776" cy="54864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Share knowledge about phishing and report incidents.</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890</Words>
  <Application>Microsoft Office PowerPoint</Application>
  <PresentationFormat>Custom</PresentationFormat>
  <Paragraphs>114</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Aayan Khan</cp:lastModifiedBy>
  <cp:revision>3</cp:revision>
  <dcterms:created xsi:type="dcterms:W3CDTF">2025-08-23T17:38:47Z</dcterms:created>
  <dcterms:modified xsi:type="dcterms:W3CDTF">2025-08-23T17:48:06Z</dcterms:modified>
</cp:coreProperties>
</file>